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3" r:id="rId3"/>
    <p:sldId id="271" r:id="rId4"/>
    <p:sldId id="265" r:id="rId5"/>
    <p:sldId id="272" r:id="rId6"/>
    <p:sldId id="274" r:id="rId7"/>
    <p:sldId id="276" r:id="rId8"/>
    <p:sldId id="275" r:id="rId9"/>
    <p:sldId id="277" r:id="rId10"/>
    <p:sldId id="278" r:id="rId11"/>
    <p:sldId id="284" r:id="rId12"/>
    <p:sldId id="285" r:id="rId13"/>
    <p:sldId id="281" r:id="rId14"/>
    <p:sldId id="258" r:id="rId15"/>
    <p:sldId id="292" r:id="rId16"/>
    <p:sldId id="267" r:id="rId17"/>
    <p:sldId id="293" r:id="rId18"/>
    <p:sldId id="268" r:id="rId19"/>
    <p:sldId id="270" r:id="rId20"/>
    <p:sldId id="287" r:id="rId21"/>
    <p:sldId id="294" r:id="rId22"/>
    <p:sldId id="288" r:id="rId23"/>
    <p:sldId id="289" r:id="rId24"/>
    <p:sldId id="290" r:id="rId25"/>
    <p:sldId id="291" r:id="rId26"/>
    <p:sldId id="286" r:id="rId27"/>
    <p:sldId id="264" r:id="rId28"/>
    <p:sldId id="26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93" d="100"/>
          <a:sy n="93" d="100"/>
        </p:scale>
        <p:origin x="6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microsoft.com/office/2007/relationships/hdphoto" Target="../media/hdphoto2.wdp"/><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svg"/><Relationship Id="rId1" Type="http://schemas.openxmlformats.org/officeDocument/2006/relationships/image" Target="../media/image3.png"/><Relationship Id="rId6" Type="http://schemas.microsoft.com/office/2007/relationships/hdphoto" Target="../media/hdphoto2.wdp"/><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bg_accent4_2">
  <dgm:title val=""/>
  <dgm:desc val=""/>
  <dgm:catLst>
    <dgm:cat type="accent4" pri="14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a:alpha val="0"/>
      </a:schemeClr>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BF6213-3352-46AC-99BB-34771E357550}" type="doc">
      <dgm:prSet loTypeId="urn:microsoft.com/office/officeart/2018/2/layout/IconVerticalSolidList" loCatId="icon" qsTypeId="urn:microsoft.com/office/officeart/2005/8/quickstyle/simple1" qsCatId="simple" csTypeId="urn:microsoft.com/office/officeart/2018/5/colors/Iconchunking_neutralbg_accent4_2" csCatId="accent4" phldr="1"/>
      <dgm:spPr/>
      <dgm:t>
        <a:bodyPr/>
        <a:lstStyle/>
        <a:p>
          <a:endParaRPr lang="en-US"/>
        </a:p>
      </dgm:t>
    </dgm:pt>
    <dgm:pt modelId="{45DB9AE9-BD40-426E-9492-78F37B69F9C7}">
      <dgm:prSet custT="1"/>
      <dgm:spPr/>
      <dgm:t>
        <a:bodyPr/>
        <a:lstStyle/>
        <a:p>
          <a:pPr>
            <a:lnSpc>
              <a:spcPct val="100000"/>
            </a:lnSpc>
          </a:pPr>
          <a:r>
            <a:rPr lang="en-US" sz="2400" dirty="0">
              <a:latin typeface="Consolas" panose="020B0609020204030204" pitchFamily="49" charset="0"/>
            </a:rPr>
            <a:t>All-in-one travel planner powered by FinTech</a:t>
          </a:r>
        </a:p>
      </dgm:t>
    </dgm:pt>
    <dgm:pt modelId="{7D0A009D-97BE-4002-901A-87BA4EB4B1D8}" type="parTrans" cxnId="{605DDF80-3A4B-4F4D-B089-0538ED50C3F6}">
      <dgm:prSet/>
      <dgm:spPr/>
      <dgm:t>
        <a:bodyPr/>
        <a:lstStyle/>
        <a:p>
          <a:endParaRPr lang="en-US"/>
        </a:p>
      </dgm:t>
    </dgm:pt>
    <dgm:pt modelId="{186A432F-BF6B-4EE0-927C-45DB1BFF83FC}" type="sibTrans" cxnId="{605DDF80-3A4B-4F4D-B089-0538ED50C3F6}">
      <dgm:prSet/>
      <dgm:spPr/>
      <dgm:t>
        <a:bodyPr/>
        <a:lstStyle/>
        <a:p>
          <a:endParaRPr lang="en-US"/>
        </a:p>
      </dgm:t>
    </dgm:pt>
    <dgm:pt modelId="{A6AF6E24-7FC3-4A20-A69E-B857BF23483E}">
      <dgm:prSet custT="1"/>
      <dgm:spPr/>
      <dgm:t>
        <a:bodyPr/>
        <a:lstStyle/>
        <a:p>
          <a:pPr>
            <a:lnSpc>
              <a:spcPct val="100000"/>
            </a:lnSpc>
          </a:pPr>
          <a:r>
            <a:rPr lang="en-US" sz="2400" dirty="0">
              <a:latin typeface="Consolas" panose="020B0609020204030204" pitchFamily="49" charset="0"/>
            </a:rPr>
            <a:t>Estimate travel budget, find out travel restrictions at intended destination, and survey hotel reviews</a:t>
          </a:r>
        </a:p>
      </dgm:t>
    </dgm:pt>
    <dgm:pt modelId="{08D620F6-1E4C-4FC7-A3E9-073F72F3D585}" type="parTrans" cxnId="{E516FA8E-A353-4FBF-8877-56F3D6F09AC8}">
      <dgm:prSet/>
      <dgm:spPr/>
      <dgm:t>
        <a:bodyPr/>
        <a:lstStyle/>
        <a:p>
          <a:endParaRPr lang="en-US"/>
        </a:p>
      </dgm:t>
    </dgm:pt>
    <dgm:pt modelId="{23A91BAA-3CD7-45A0-91CA-0B83D988CF9C}" type="sibTrans" cxnId="{E516FA8E-A353-4FBF-8877-56F3D6F09AC8}">
      <dgm:prSet/>
      <dgm:spPr/>
      <dgm:t>
        <a:bodyPr/>
        <a:lstStyle/>
        <a:p>
          <a:endParaRPr lang="en-US"/>
        </a:p>
      </dgm:t>
    </dgm:pt>
    <dgm:pt modelId="{7D28830B-6412-482F-B333-C9F18A62A9DE}">
      <dgm:prSet custT="1"/>
      <dgm:spPr/>
      <dgm:t>
        <a:bodyPr/>
        <a:lstStyle/>
        <a:p>
          <a:pPr>
            <a:lnSpc>
              <a:spcPct val="100000"/>
            </a:lnSpc>
          </a:pPr>
          <a:r>
            <a:rPr lang="en-US" sz="2400" dirty="0">
              <a:latin typeface="Consolas" panose="020B0609020204030204" pitchFamily="49" charset="0"/>
            </a:rPr>
            <a:t>Learn more about the tourism industry</a:t>
          </a:r>
        </a:p>
      </dgm:t>
    </dgm:pt>
    <dgm:pt modelId="{0B769710-6F43-4883-8F52-2A16C43AB06A}" type="parTrans" cxnId="{71CD1AD1-DB17-47A3-9A9E-879FEA5A9A2A}">
      <dgm:prSet/>
      <dgm:spPr/>
      <dgm:t>
        <a:bodyPr/>
        <a:lstStyle/>
        <a:p>
          <a:endParaRPr lang="en-US"/>
        </a:p>
      </dgm:t>
    </dgm:pt>
    <dgm:pt modelId="{72109BBB-BD16-4311-9F53-82226771FCB2}" type="sibTrans" cxnId="{71CD1AD1-DB17-47A3-9A9E-879FEA5A9A2A}">
      <dgm:prSet/>
      <dgm:spPr/>
      <dgm:t>
        <a:bodyPr/>
        <a:lstStyle/>
        <a:p>
          <a:endParaRPr lang="en-US"/>
        </a:p>
      </dgm:t>
    </dgm:pt>
    <dgm:pt modelId="{2AB9F2B2-DFB2-4E11-A9F5-5EB271DF8497}" type="pres">
      <dgm:prSet presAssocID="{C5BF6213-3352-46AC-99BB-34771E357550}" presName="root" presStyleCnt="0">
        <dgm:presLayoutVars>
          <dgm:dir/>
          <dgm:resizeHandles val="exact"/>
        </dgm:presLayoutVars>
      </dgm:prSet>
      <dgm:spPr/>
    </dgm:pt>
    <dgm:pt modelId="{20B0CAF2-744A-4182-BF28-F87627041AD6}" type="pres">
      <dgm:prSet presAssocID="{45DB9AE9-BD40-426E-9492-78F37B69F9C7}" presName="compNode" presStyleCnt="0"/>
      <dgm:spPr/>
    </dgm:pt>
    <dgm:pt modelId="{1F9AD01C-AF3F-42F3-9194-EB4826079E20}" type="pres">
      <dgm:prSet presAssocID="{45DB9AE9-BD40-426E-9492-78F37B69F9C7}" presName="bgRect" presStyleLbl="bgShp" presStyleIdx="0" presStyleCnt="3"/>
      <dgm:spPr/>
    </dgm:pt>
    <dgm:pt modelId="{4814B8D4-73AA-4979-A2BC-A585B4B3E974}" type="pres">
      <dgm:prSet presAssocID="{45DB9AE9-BD40-426E-9492-78F37B69F9C7}"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Palm tree"/>
        </a:ext>
      </dgm:extLst>
    </dgm:pt>
    <dgm:pt modelId="{D40A29CF-EDAA-495B-AE25-72241CEAD2B4}" type="pres">
      <dgm:prSet presAssocID="{45DB9AE9-BD40-426E-9492-78F37B69F9C7}" presName="spaceRect" presStyleCnt="0"/>
      <dgm:spPr/>
    </dgm:pt>
    <dgm:pt modelId="{BC444C10-0E98-4C09-BFB4-5BC99EDE5995}" type="pres">
      <dgm:prSet presAssocID="{45DB9AE9-BD40-426E-9492-78F37B69F9C7}" presName="parTx" presStyleLbl="revTx" presStyleIdx="0" presStyleCnt="3">
        <dgm:presLayoutVars>
          <dgm:chMax val="0"/>
          <dgm:chPref val="0"/>
        </dgm:presLayoutVars>
      </dgm:prSet>
      <dgm:spPr/>
    </dgm:pt>
    <dgm:pt modelId="{4E03833C-4D2B-47D9-97F2-7122A68D51E4}" type="pres">
      <dgm:prSet presAssocID="{186A432F-BF6B-4EE0-927C-45DB1BFF83FC}" presName="sibTrans" presStyleCnt="0"/>
      <dgm:spPr/>
    </dgm:pt>
    <dgm:pt modelId="{2000688E-D189-4674-A528-493155767DF6}" type="pres">
      <dgm:prSet presAssocID="{A6AF6E24-7FC3-4A20-A69E-B857BF23483E}" presName="compNode" presStyleCnt="0"/>
      <dgm:spPr/>
    </dgm:pt>
    <dgm:pt modelId="{50D61B1E-51A4-407B-AD40-A304E3B941F6}" type="pres">
      <dgm:prSet presAssocID="{A6AF6E24-7FC3-4A20-A69E-B857BF23483E}" presName="bgRect" presStyleLbl="bgShp" presStyleIdx="1" presStyleCnt="3"/>
      <dgm:spPr/>
    </dgm:pt>
    <dgm:pt modelId="{8B138CAC-02FD-4D58-AF1B-C76B79113939}" type="pres">
      <dgm:prSet presAssocID="{A6AF6E24-7FC3-4A20-A69E-B857BF23483E}"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Airplane"/>
        </a:ext>
      </dgm:extLst>
    </dgm:pt>
    <dgm:pt modelId="{308207E2-04D1-49F1-A2A9-8F3EC84391BF}" type="pres">
      <dgm:prSet presAssocID="{A6AF6E24-7FC3-4A20-A69E-B857BF23483E}" presName="spaceRect" presStyleCnt="0"/>
      <dgm:spPr/>
    </dgm:pt>
    <dgm:pt modelId="{69240911-B955-47EB-9D90-3D98D707BBB8}" type="pres">
      <dgm:prSet presAssocID="{A6AF6E24-7FC3-4A20-A69E-B857BF23483E}" presName="parTx" presStyleLbl="revTx" presStyleIdx="1" presStyleCnt="3">
        <dgm:presLayoutVars>
          <dgm:chMax val="0"/>
          <dgm:chPref val="0"/>
        </dgm:presLayoutVars>
      </dgm:prSet>
      <dgm:spPr/>
    </dgm:pt>
    <dgm:pt modelId="{0722B003-CB2D-4CFD-A5D2-858EDA2EBB3B}" type="pres">
      <dgm:prSet presAssocID="{23A91BAA-3CD7-45A0-91CA-0B83D988CF9C}" presName="sibTrans" presStyleCnt="0"/>
      <dgm:spPr/>
    </dgm:pt>
    <dgm:pt modelId="{6405D575-CDCE-4E97-AF55-566BD41676A3}" type="pres">
      <dgm:prSet presAssocID="{7D28830B-6412-482F-B333-C9F18A62A9DE}" presName="compNode" presStyleCnt="0"/>
      <dgm:spPr/>
    </dgm:pt>
    <dgm:pt modelId="{0285B13F-ADFB-4422-BE80-82C13E2C7C38}" type="pres">
      <dgm:prSet presAssocID="{7D28830B-6412-482F-B333-C9F18A62A9DE}" presName="bgRect" presStyleLbl="bgShp" presStyleIdx="2" presStyleCnt="3"/>
      <dgm:spPr/>
    </dgm:pt>
    <dgm:pt modelId="{E5D5807A-9509-47B0-A648-677FA870E0B1}" type="pres">
      <dgm:prSet presAssocID="{7D28830B-6412-482F-B333-C9F18A62A9DE}" presName="iconRect" presStyleLbl="node1" presStyleIdx="2" presStyleCnt="3"/>
      <dgm:spPr>
        <a:blipFill>
          <a:blip xmlns:r="http://schemas.openxmlformats.org/officeDocument/2006/relationships" r:embed="rId5">
            <a:extLst>
              <a:ext uri="{BEBA8EAE-BF5A-486C-A8C5-ECC9F3942E4B}">
                <a14:imgProps xmlns:a14="http://schemas.microsoft.com/office/drawing/2010/main">
                  <a14:imgLayer r:embed="rId6">
                    <a14:imgEffect>
                      <a14:sharpenSoften amount="25000"/>
                    </a14:imgEffect>
                    <a14:imgEffect>
                      <a14:colorTemperature colorTemp="5900"/>
                    </a14:imgEffect>
                    <a14:imgEffect>
                      <a14:brightnessContrast bright="20000" contrast="-40000"/>
                    </a14:imgEffect>
                  </a14:imgLayer>
                </a14:imgProps>
              </a:ext>
              <a:ext uri="{28A0092B-C50C-407E-A947-70E740481C1C}">
                <a14:useLocalDpi xmlns:a14="http://schemas.microsoft.com/office/drawing/2010/main" val="0"/>
              </a:ext>
            </a:extLst>
          </a:blip>
          <a:srcRect/>
          <a:stretch>
            <a:fillRect/>
          </a:stretch>
        </a:blipFill>
      </dgm:spPr>
    </dgm:pt>
    <dgm:pt modelId="{F2AF158C-BEE1-4827-8B91-01CCCCAF1217}" type="pres">
      <dgm:prSet presAssocID="{7D28830B-6412-482F-B333-C9F18A62A9DE}" presName="spaceRect" presStyleCnt="0"/>
      <dgm:spPr/>
    </dgm:pt>
    <dgm:pt modelId="{BCBA5A31-3768-4B3F-9B80-EB4521E1E7C5}" type="pres">
      <dgm:prSet presAssocID="{7D28830B-6412-482F-B333-C9F18A62A9DE}" presName="parTx" presStyleLbl="revTx" presStyleIdx="2" presStyleCnt="3">
        <dgm:presLayoutVars>
          <dgm:chMax val="0"/>
          <dgm:chPref val="0"/>
        </dgm:presLayoutVars>
      </dgm:prSet>
      <dgm:spPr/>
    </dgm:pt>
  </dgm:ptLst>
  <dgm:cxnLst>
    <dgm:cxn modelId="{12348906-197F-45EC-A83E-777279FE8624}" type="presOf" srcId="{45DB9AE9-BD40-426E-9492-78F37B69F9C7}" destId="{BC444C10-0E98-4C09-BFB4-5BC99EDE5995}" srcOrd="0" destOrd="0" presId="urn:microsoft.com/office/officeart/2018/2/layout/IconVerticalSolidList"/>
    <dgm:cxn modelId="{6539D13B-19ED-47B0-9C8F-9AC73CDDF678}" type="presOf" srcId="{C5BF6213-3352-46AC-99BB-34771E357550}" destId="{2AB9F2B2-DFB2-4E11-A9F5-5EB271DF8497}" srcOrd="0" destOrd="0" presId="urn:microsoft.com/office/officeart/2018/2/layout/IconVerticalSolidList"/>
    <dgm:cxn modelId="{E306BD45-0724-4533-A093-9C0C7DD89E8A}" type="presOf" srcId="{A6AF6E24-7FC3-4A20-A69E-B857BF23483E}" destId="{69240911-B955-47EB-9D90-3D98D707BBB8}" srcOrd="0" destOrd="0" presId="urn:microsoft.com/office/officeart/2018/2/layout/IconVerticalSolidList"/>
    <dgm:cxn modelId="{605DDF80-3A4B-4F4D-B089-0538ED50C3F6}" srcId="{C5BF6213-3352-46AC-99BB-34771E357550}" destId="{45DB9AE9-BD40-426E-9492-78F37B69F9C7}" srcOrd="0" destOrd="0" parTransId="{7D0A009D-97BE-4002-901A-87BA4EB4B1D8}" sibTransId="{186A432F-BF6B-4EE0-927C-45DB1BFF83FC}"/>
    <dgm:cxn modelId="{E516FA8E-A353-4FBF-8877-56F3D6F09AC8}" srcId="{C5BF6213-3352-46AC-99BB-34771E357550}" destId="{A6AF6E24-7FC3-4A20-A69E-B857BF23483E}" srcOrd="1" destOrd="0" parTransId="{08D620F6-1E4C-4FC7-A3E9-073F72F3D585}" sibTransId="{23A91BAA-3CD7-45A0-91CA-0B83D988CF9C}"/>
    <dgm:cxn modelId="{3BC201A3-4BE9-4CDC-8E30-4FD6FCBF7633}" type="presOf" srcId="{7D28830B-6412-482F-B333-C9F18A62A9DE}" destId="{BCBA5A31-3768-4B3F-9B80-EB4521E1E7C5}" srcOrd="0" destOrd="0" presId="urn:microsoft.com/office/officeart/2018/2/layout/IconVerticalSolidList"/>
    <dgm:cxn modelId="{71CD1AD1-DB17-47A3-9A9E-879FEA5A9A2A}" srcId="{C5BF6213-3352-46AC-99BB-34771E357550}" destId="{7D28830B-6412-482F-B333-C9F18A62A9DE}" srcOrd="2" destOrd="0" parTransId="{0B769710-6F43-4883-8F52-2A16C43AB06A}" sibTransId="{72109BBB-BD16-4311-9F53-82226771FCB2}"/>
    <dgm:cxn modelId="{2C3D62B6-F6FF-4196-A9EC-4B2832B37730}" type="presParOf" srcId="{2AB9F2B2-DFB2-4E11-A9F5-5EB271DF8497}" destId="{20B0CAF2-744A-4182-BF28-F87627041AD6}" srcOrd="0" destOrd="0" presId="urn:microsoft.com/office/officeart/2018/2/layout/IconVerticalSolidList"/>
    <dgm:cxn modelId="{F3796628-9EC8-4613-BFE2-4045B0CC183E}" type="presParOf" srcId="{20B0CAF2-744A-4182-BF28-F87627041AD6}" destId="{1F9AD01C-AF3F-42F3-9194-EB4826079E20}" srcOrd="0" destOrd="0" presId="urn:microsoft.com/office/officeart/2018/2/layout/IconVerticalSolidList"/>
    <dgm:cxn modelId="{74F3294C-4D65-4E82-A0A7-B728C144EE93}" type="presParOf" srcId="{20B0CAF2-744A-4182-BF28-F87627041AD6}" destId="{4814B8D4-73AA-4979-A2BC-A585B4B3E974}" srcOrd="1" destOrd="0" presId="urn:microsoft.com/office/officeart/2018/2/layout/IconVerticalSolidList"/>
    <dgm:cxn modelId="{1D6444C0-8FAF-468C-8177-0F41C751EB52}" type="presParOf" srcId="{20B0CAF2-744A-4182-BF28-F87627041AD6}" destId="{D40A29CF-EDAA-495B-AE25-72241CEAD2B4}" srcOrd="2" destOrd="0" presId="urn:microsoft.com/office/officeart/2018/2/layout/IconVerticalSolidList"/>
    <dgm:cxn modelId="{119CE05D-66E9-442E-9E6B-B6E2A0C6D8A0}" type="presParOf" srcId="{20B0CAF2-744A-4182-BF28-F87627041AD6}" destId="{BC444C10-0E98-4C09-BFB4-5BC99EDE5995}" srcOrd="3" destOrd="0" presId="urn:microsoft.com/office/officeart/2018/2/layout/IconVerticalSolidList"/>
    <dgm:cxn modelId="{7DB473EB-FC15-411E-88F5-19C791E5AFC2}" type="presParOf" srcId="{2AB9F2B2-DFB2-4E11-A9F5-5EB271DF8497}" destId="{4E03833C-4D2B-47D9-97F2-7122A68D51E4}" srcOrd="1" destOrd="0" presId="urn:microsoft.com/office/officeart/2018/2/layout/IconVerticalSolidList"/>
    <dgm:cxn modelId="{5C172F9B-74D9-4034-A0F6-2C51AF065739}" type="presParOf" srcId="{2AB9F2B2-DFB2-4E11-A9F5-5EB271DF8497}" destId="{2000688E-D189-4674-A528-493155767DF6}" srcOrd="2" destOrd="0" presId="urn:microsoft.com/office/officeart/2018/2/layout/IconVerticalSolidList"/>
    <dgm:cxn modelId="{574C20B8-CF0E-4937-B357-3D5E79B849D4}" type="presParOf" srcId="{2000688E-D189-4674-A528-493155767DF6}" destId="{50D61B1E-51A4-407B-AD40-A304E3B941F6}" srcOrd="0" destOrd="0" presId="urn:microsoft.com/office/officeart/2018/2/layout/IconVerticalSolidList"/>
    <dgm:cxn modelId="{EE793F07-E4EB-4764-8C2E-E0F4CD63A41A}" type="presParOf" srcId="{2000688E-D189-4674-A528-493155767DF6}" destId="{8B138CAC-02FD-4D58-AF1B-C76B79113939}" srcOrd="1" destOrd="0" presId="urn:microsoft.com/office/officeart/2018/2/layout/IconVerticalSolidList"/>
    <dgm:cxn modelId="{D101B289-24C7-46EB-952D-73C78B7A365D}" type="presParOf" srcId="{2000688E-D189-4674-A528-493155767DF6}" destId="{308207E2-04D1-49F1-A2A9-8F3EC84391BF}" srcOrd="2" destOrd="0" presId="urn:microsoft.com/office/officeart/2018/2/layout/IconVerticalSolidList"/>
    <dgm:cxn modelId="{5BA8C550-96DC-4E3D-BC70-A59BAF744C3F}" type="presParOf" srcId="{2000688E-D189-4674-A528-493155767DF6}" destId="{69240911-B955-47EB-9D90-3D98D707BBB8}" srcOrd="3" destOrd="0" presId="urn:microsoft.com/office/officeart/2018/2/layout/IconVerticalSolidList"/>
    <dgm:cxn modelId="{E90D0CA4-917F-4047-8FB7-6522176A409B}" type="presParOf" srcId="{2AB9F2B2-DFB2-4E11-A9F5-5EB271DF8497}" destId="{0722B003-CB2D-4CFD-A5D2-858EDA2EBB3B}" srcOrd="3" destOrd="0" presId="urn:microsoft.com/office/officeart/2018/2/layout/IconVerticalSolidList"/>
    <dgm:cxn modelId="{D1405542-FAFE-409A-95C5-1E155AD2CDB0}" type="presParOf" srcId="{2AB9F2B2-DFB2-4E11-A9F5-5EB271DF8497}" destId="{6405D575-CDCE-4E97-AF55-566BD41676A3}" srcOrd="4" destOrd="0" presId="urn:microsoft.com/office/officeart/2018/2/layout/IconVerticalSolidList"/>
    <dgm:cxn modelId="{D040BBA3-26ED-4F7B-941E-C1B0F5F25E38}" type="presParOf" srcId="{6405D575-CDCE-4E97-AF55-566BD41676A3}" destId="{0285B13F-ADFB-4422-BE80-82C13E2C7C38}" srcOrd="0" destOrd="0" presId="urn:microsoft.com/office/officeart/2018/2/layout/IconVerticalSolidList"/>
    <dgm:cxn modelId="{A2148A50-EE8D-49E3-BB1D-C6294A7A9F4C}" type="presParOf" srcId="{6405D575-CDCE-4E97-AF55-566BD41676A3}" destId="{E5D5807A-9509-47B0-A648-677FA870E0B1}" srcOrd="1" destOrd="0" presId="urn:microsoft.com/office/officeart/2018/2/layout/IconVerticalSolidList"/>
    <dgm:cxn modelId="{11B881C5-887B-43E3-83BB-7160C4595A31}" type="presParOf" srcId="{6405D575-CDCE-4E97-AF55-566BD41676A3}" destId="{F2AF158C-BEE1-4827-8B91-01CCCCAF1217}" srcOrd="2" destOrd="0" presId="urn:microsoft.com/office/officeart/2018/2/layout/IconVerticalSolidList"/>
    <dgm:cxn modelId="{396072CE-DB9E-449C-B4B8-C1A943483845}" type="presParOf" srcId="{6405D575-CDCE-4E97-AF55-566BD41676A3}" destId="{BCBA5A31-3768-4B3F-9B80-EB4521E1E7C5}"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598F9EA-0C63-4BF2-9E2C-F3E1830DB073}" type="doc">
      <dgm:prSet loTypeId="urn:microsoft.com/office/officeart/2005/8/layout/list1" loCatId="list" qsTypeId="urn:microsoft.com/office/officeart/2005/8/quickstyle/simple1" qsCatId="simple" csTypeId="urn:microsoft.com/office/officeart/2005/8/colors/colorful1" csCatId="colorful" phldr="1"/>
      <dgm:spPr/>
      <dgm:t>
        <a:bodyPr/>
        <a:lstStyle/>
        <a:p>
          <a:endParaRPr lang="en-US"/>
        </a:p>
      </dgm:t>
    </dgm:pt>
    <dgm:pt modelId="{6D0779EB-BBA6-420F-8E5F-C8A3B0D2774B}">
      <dgm:prSet/>
      <dgm:spPr/>
      <dgm:t>
        <a:bodyPr/>
        <a:lstStyle/>
        <a:p>
          <a:r>
            <a:rPr lang="en-US" dirty="0">
              <a:latin typeface="Consolas" panose="020B0609020204030204" pitchFamily="49" charset="0"/>
            </a:rPr>
            <a:t>How do we generate a travel itinerary?</a:t>
          </a:r>
        </a:p>
      </dgm:t>
    </dgm:pt>
    <dgm:pt modelId="{A26F01A8-D7D7-4AFF-89A2-BFF65B097122}" type="parTrans" cxnId="{3F123F5D-2B2A-4730-B89E-5A2C825DD06F}">
      <dgm:prSet/>
      <dgm:spPr/>
      <dgm:t>
        <a:bodyPr/>
        <a:lstStyle/>
        <a:p>
          <a:endParaRPr lang="en-US"/>
        </a:p>
      </dgm:t>
    </dgm:pt>
    <dgm:pt modelId="{A31AEDDC-4615-4DFB-9397-C88C6E552F85}" type="sibTrans" cxnId="{3F123F5D-2B2A-4730-B89E-5A2C825DD06F}">
      <dgm:prSet/>
      <dgm:spPr/>
      <dgm:t>
        <a:bodyPr/>
        <a:lstStyle/>
        <a:p>
          <a:endParaRPr lang="en-US"/>
        </a:p>
      </dgm:t>
    </dgm:pt>
    <dgm:pt modelId="{9A2B2AB2-682C-44B7-88E6-889B98B49B25}">
      <dgm:prSet/>
      <dgm:spPr/>
      <dgm:t>
        <a:bodyPr/>
        <a:lstStyle/>
        <a:p>
          <a:r>
            <a:rPr lang="en-US" dirty="0">
              <a:latin typeface="Consolas" panose="020B0609020204030204" pitchFamily="49" charset="0"/>
            </a:rPr>
            <a:t>We started out with the idea of “selling an experience”. Our plan was to provide a full vacation package for imaginary customers using API data. This plan was ambitious, and so, in the end, we narrowed it down to provide flight and hotel quotes for a single customer.</a:t>
          </a:r>
        </a:p>
      </dgm:t>
    </dgm:pt>
    <dgm:pt modelId="{05184AC4-7D91-4916-9DE9-E7AEE6A4E0B6}" type="parTrans" cxnId="{C5813946-EE87-4041-B1A2-E17CAB981D54}">
      <dgm:prSet/>
      <dgm:spPr/>
      <dgm:t>
        <a:bodyPr/>
        <a:lstStyle/>
        <a:p>
          <a:endParaRPr lang="en-US"/>
        </a:p>
      </dgm:t>
    </dgm:pt>
    <dgm:pt modelId="{D3A753FF-ECBB-465C-AC97-7270010A0234}" type="sibTrans" cxnId="{C5813946-EE87-4041-B1A2-E17CAB981D54}">
      <dgm:prSet/>
      <dgm:spPr/>
      <dgm:t>
        <a:bodyPr/>
        <a:lstStyle/>
        <a:p>
          <a:endParaRPr lang="en-US"/>
        </a:p>
      </dgm:t>
    </dgm:pt>
    <dgm:pt modelId="{4BA703DF-9289-4460-95E8-371699F07DCA}">
      <dgm:prSet/>
      <dgm:spPr/>
      <dgm:t>
        <a:bodyPr/>
        <a:lstStyle/>
        <a:p>
          <a:r>
            <a:rPr lang="en-US" dirty="0">
              <a:latin typeface="Consolas" panose="020B0609020204030204" pitchFamily="49" charset="0"/>
            </a:rPr>
            <a:t>Which travel destinations should we consider</a:t>
          </a:r>
          <a:r>
            <a:rPr lang="en-US" b="0" i="0" dirty="0">
              <a:latin typeface="Consolas" panose="020B0609020204030204" pitchFamily="49" charset="0"/>
            </a:rPr>
            <a:t>?</a:t>
          </a:r>
          <a:endParaRPr lang="en-US" dirty="0">
            <a:latin typeface="Consolas" panose="020B0609020204030204" pitchFamily="49" charset="0"/>
          </a:endParaRPr>
        </a:p>
      </dgm:t>
    </dgm:pt>
    <dgm:pt modelId="{E9986AA3-6CD7-43E2-A872-92B6334ED396}" type="parTrans" cxnId="{DE6690F9-FE5D-499F-BB96-D37CAFDF623E}">
      <dgm:prSet/>
      <dgm:spPr/>
      <dgm:t>
        <a:bodyPr/>
        <a:lstStyle/>
        <a:p>
          <a:endParaRPr lang="en-US"/>
        </a:p>
      </dgm:t>
    </dgm:pt>
    <dgm:pt modelId="{93D86C2E-7589-4661-91DD-4D1F7BD8EDD9}" type="sibTrans" cxnId="{DE6690F9-FE5D-499F-BB96-D37CAFDF623E}">
      <dgm:prSet/>
      <dgm:spPr/>
      <dgm:t>
        <a:bodyPr/>
        <a:lstStyle/>
        <a:p>
          <a:endParaRPr lang="en-US"/>
        </a:p>
      </dgm:t>
    </dgm:pt>
    <dgm:pt modelId="{D2D324A8-C7C9-4C71-9DE9-0ABD1D22C5E5}">
      <dgm:prSet/>
      <dgm:spPr/>
      <dgm:t>
        <a:bodyPr/>
        <a:lstStyle/>
        <a:p>
          <a:r>
            <a:rPr lang="en-US" b="0" i="0" dirty="0">
              <a:latin typeface="Consolas" panose="020B0609020204030204" pitchFamily="49" charset="0"/>
            </a:rPr>
            <a:t>The idea of generating a travel package quickly led us to consider current travel restrictions due to COVID-19. We decided it was imperative we shared a summary of these restrictions to our imaginary customer.</a:t>
          </a:r>
          <a:endParaRPr lang="en-US" dirty="0">
            <a:latin typeface="Consolas" panose="020B0609020204030204" pitchFamily="49" charset="0"/>
          </a:endParaRPr>
        </a:p>
      </dgm:t>
    </dgm:pt>
    <dgm:pt modelId="{BBB68206-5ED5-4DE4-9FB2-B496DFF6CE5A}" type="parTrans" cxnId="{DB49411C-3C96-4703-85A8-959116BCE3A8}">
      <dgm:prSet/>
      <dgm:spPr/>
      <dgm:t>
        <a:bodyPr/>
        <a:lstStyle/>
        <a:p>
          <a:endParaRPr lang="en-US"/>
        </a:p>
      </dgm:t>
    </dgm:pt>
    <dgm:pt modelId="{F4A68C37-D795-4BF1-BC88-CABD6C3C37FA}" type="sibTrans" cxnId="{DB49411C-3C96-4703-85A8-959116BCE3A8}">
      <dgm:prSet/>
      <dgm:spPr/>
      <dgm:t>
        <a:bodyPr/>
        <a:lstStyle/>
        <a:p>
          <a:endParaRPr lang="en-US"/>
        </a:p>
      </dgm:t>
    </dgm:pt>
    <dgm:pt modelId="{3AE1B045-3768-4894-A33D-0E9B3DA01810}" type="pres">
      <dgm:prSet presAssocID="{B598F9EA-0C63-4BF2-9E2C-F3E1830DB073}" presName="linear" presStyleCnt="0">
        <dgm:presLayoutVars>
          <dgm:dir/>
          <dgm:animLvl val="lvl"/>
          <dgm:resizeHandles val="exact"/>
        </dgm:presLayoutVars>
      </dgm:prSet>
      <dgm:spPr/>
    </dgm:pt>
    <dgm:pt modelId="{34B03526-C5A5-4E30-8C24-7205F07276B5}" type="pres">
      <dgm:prSet presAssocID="{6D0779EB-BBA6-420F-8E5F-C8A3B0D2774B}" presName="parentLin" presStyleCnt="0"/>
      <dgm:spPr/>
    </dgm:pt>
    <dgm:pt modelId="{9C541BB0-F81C-4FE9-9BF6-D18507098C8D}" type="pres">
      <dgm:prSet presAssocID="{6D0779EB-BBA6-420F-8E5F-C8A3B0D2774B}" presName="parentLeftMargin" presStyleLbl="node1" presStyleIdx="0" presStyleCnt="2"/>
      <dgm:spPr/>
    </dgm:pt>
    <dgm:pt modelId="{1C651FC9-FF54-41ED-A0AF-7392FD74BE9E}" type="pres">
      <dgm:prSet presAssocID="{6D0779EB-BBA6-420F-8E5F-C8A3B0D2774B}" presName="parentText" presStyleLbl="node1" presStyleIdx="0" presStyleCnt="2">
        <dgm:presLayoutVars>
          <dgm:chMax val="0"/>
          <dgm:bulletEnabled val="1"/>
        </dgm:presLayoutVars>
      </dgm:prSet>
      <dgm:spPr/>
    </dgm:pt>
    <dgm:pt modelId="{20090089-A574-4445-B643-7218CA4A8DB1}" type="pres">
      <dgm:prSet presAssocID="{6D0779EB-BBA6-420F-8E5F-C8A3B0D2774B}" presName="negativeSpace" presStyleCnt="0"/>
      <dgm:spPr/>
    </dgm:pt>
    <dgm:pt modelId="{7EFAE1DD-477C-47AF-8E2F-64677BF7AFB2}" type="pres">
      <dgm:prSet presAssocID="{6D0779EB-BBA6-420F-8E5F-C8A3B0D2774B}" presName="childText" presStyleLbl="conFgAcc1" presStyleIdx="0" presStyleCnt="2" custScaleY="100500" custLinFactNeighborX="-65">
        <dgm:presLayoutVars>
          <dgm:bulletEnabled val="1"/>
        </dgm:presLayoutVars>
      </dgm:prSet>
      <dgm:spPr/>
    </dgm:pt>
    <dgm:pt modelId="{FE2621D6-59E6-4D5C-84F5-6C5559E7DFFC}" type="pres">
      <dgm:prSet presAssocID="{A31AEDDC-4615-4DFB-9397-C88C6E552F85}" presName="spaceBetweenRectangles" presStyleCnt="0"/>
      <dgm:spPr/>
    </dgm:pt>
    <dgm:pt modelId="{0C2CFE33-33BC-45A6-B329-97441E9FA859}" type="pres">
      <dgm:prSet presAssocID="{4BA703DF-9289-4460-95E8-371699F07DCA}" presName="parentLin" presStyleCnt="0"/>
      <dgm:spPr/>
    </dgm:pt>
    <dgm:pt modelId="{B46C4B54-767B-48F2-97D9-BC3B5D3981B1}" type="pres">
      <dgm:prSet presAssocID="{4BA703DF-9289-4460-95E8-371699F07DCA}" presName="parentLeftMargin" presStyleLbl="node1" presStyleIdx="0" presStyleCnt="2"/>
      <dgm:spPr/>
    </dgm:pt>
    <dgm:pt modelId="{5DC4ED22-CE70-4B7B-A576-6395AC14FB1B}" type="pres">
      <dgm:prSet presAssocID="{4BA703DF-9289-4460-95E8-371699F07DCA}" presName="parentText" presStyleLbl="node1" presStyleIdx="1" presStyleCnt="2" custLinFactNeighborY="18080">
        <dgm:presLayoutVars>
          <dgm:chMax val="0"/>
          <dgm:bulletEnabled val="1"/>
        </dgm:presLayoutVars>
      </dgm:prSet>
      <dgm:spPr/>
    </dgm:pt>
    <dgm:pt modelId="{DEE25257-2478-4EEA-B38C-3A38D75214EC}" type="pres">
      <dgm:prSet presAssocID="{4BA703DF-9289-4460-95E8-371699F07DCA}" presName="negativeSpace" presStyleCnt="0"/>
      <dgm:spPr/>
    </dgm:pt>
    <dgm:pt modelId="{11F1DBE3-B944-4365-9DE2-97A6E875E387}" type="pres">
      <dgm:prSet presAssocID="{4BA703DF-9289-4460-95E8-371699F07DCA}" presName="childText" presStyleLbl="conFgAcc1" presStyleIdx="1" presStyleCnt="2" custScaleY="101239" custLinFactNeighborY="38437">
        <dgm:presLayoutVars>
          <dgm:bulletEnabled val="1"/>
        </dgm:presLayoutVars>
      </dgm:prSet>
      <dgm:spPr/>
    </dgm:pt>
  </dgm:ptLst>
  <dgm:cxnLst>
    <dgm:cxn modelId="{DB49411C-3C96-4703-85A8-959116BCE3A8}" srcId="{4BA703DF-9289-4460-95E8-371699F07DCA}" destId="{D2D324A8-C7C9-4C71-9DE9-0ABD1D22C5E5}" srcOrd="0" destOrd="0" parTransId="{BBB68206-5ED5-4DE4-9FB2-B496DFF6CE5A}" sibTransId="{F4A68C37-D795-4BF1-BC88-CABD6C3C37FA}"/>
    <dgm:cxn modelId="{3F123F5D-2B2A-4730-B89E-5A2C825DD06F}" srcId="{B598F9EA-0C63-4BF2-9E2C-F3E1830DB073}" destId="{6D0779EB-BBA6-420F-8E5F-C8A3B0D2774B}" srcOrd="0" destOrd="0" parTransId="{A26F01A8-D7D7-4AFF-89A2-BFF65B097122}" sibTransId="{A31AEDDC-4615-4DFB-9397-C88C6E552F85}"/>
    <dgm:cxn modelId="{C5813946-EE87-4041-B1A2-E17CAB981D54}" srcId="{6D0779EB-BBA6-420F-8E5F-C8A3B0D2774B}" destId="{9A2B2AB2-682C-44B7-88E6-889B98B49B25}" srcOrd="0" destOrd="0" parTransId="{05184AC4-7D91-4916-9DE9-E7AEE6A4E0B6}" sibTransId="{D3A753FF-ECBB-465C-AC97-7270010A0234}"/>
    <dgm:cxn modelId="{41A0EE51-E617-460F-B872-2962A5680CF8}" type="presOf" srcId="{4BA703DF-9289-4460-95E8-371699F07DCA}" destId="{5DC4ED22-CE70-4B7B-A576-6395AC14FB1B}" srcOrd="1" destOrd="0" presId="urn:microsoft.com/office/officeart/2005/8/layout/list1"/>
    <dgm:cxn modelId="{4FAC6984-87D3-49B8-B363-7B13A646B218}" type="presOf" srcId="{6D0779EB-BBA6-420F-8E5F-C8A3B0D2774B}" destId="{1C651FC9-FF54-41ED-A0AF-7392FD74BE9E}" srcOrd="1" destOrd="0" presId="urn:microsoft.com/office/officeart/2005/8/layout/list1"/>
    <dgm:cxn modelId="{7E08C092-0165-4CDC-A141-FB10A4273020}" type="presOf" srcId="{4BA703DF-9289-4460-95E8-371699F07DCA}" destId="{B46C4B54-767B-48F2-97D9-BC3B5D3981B1}" srcOrd="0" destOrd="0" presId="urn:microsoft.com/office/officeart/2005/8/layout/list1"/>
    <dgm:cxn modelId="{48BD849C-6B20-450C-82C5-CD5B1E15C566}" type="presOf" srcId="{9A2B2AB2-682C-44B7-88E6-889B98B49B25}" destId="{7EFAE1DD-477C-47AF-8E2F-64677BF7AFB2}" srcOrd="0" destOrd="0" presId="urn:microsoft.com/office/officeart/2005/8/layout/list1"/>
    <dgm:cxn modelId="{3C6661AB-A273-488A-AB48-01EBEA58162D}" type="presOf" srcId="{D2D324A8-C7C9-4C71-9DE9-0ABD1D22C5E5}" destId="{11F1DBE3-B944-4365-9DE2-97A6E875E387}" srcOrd="0" destOrd="0" presId="urn:microsoft.com/office/officeart/2005/8/layout/list1"/>
    <dgm:cxn modelId="{18A498AF-7939-457A-AE8D-64A973DCFDC4}" type="presOf" srcId="{6D0779EB-BBA6-420F-8E5F-C8A3B0D2774B}" destId="{9C541BB0-F81C-4FE9-9BF6-D18507098C8D}" srcOrd="0" destOrd="0" presId="urn:microsoft.com/office/officeart/2005/8/layout/list1"/>
    <dgm:cxn modelId="{F76CBABD-20C6-4397-A4FD-4AA5AA088FB4}" type="presOf" srcId="{B598F9EA-0C63-4BF2-9E2C-F3E1830DB073}" destId="{3AE1B045-3768-4894-A33D-0E9B3DA01810}" srcOrd="0" destOrd="0" presId="urn:microsoft.com/office/officeart/2005/8/layout/list1"/>
    <dgm:cxn modelId="{DE6690F9-FE5D-499F-BB96-D37CAFDF623E}" srcId="{B598F9EA-0C63-4BF2-9E2C-F3E1830DB073}" destId="{4BA703DF-9289-4460-95E8-371699F07DCA}" srcOrd="1" destOrd="0" parTransId="{E9986AA3-6CD7-43E2-A872-92B6334ED396}" sibTransId="{93D86C2E-7589-4661-91DD-4D1F7BD8EDD9}"/>
    <dgm:cxn modelId="{FE476C61-6EE1-441B-8547-C90B153ACF7F}" type="presParOf" srcId="{3AE1B045-3768-4894-A33D-0E9B3DA01810}" destId="{34B03526-C5A5-4E30-8C24-7205F07276B5}" srcOrd="0" destOrd="0" presId="urn:microsoft.com/office/officeart/2005/8/layout/list1"/>
    <dgm:cxn modelId="{CFD1A815-4477-479D-96F7-4B07AD5D5793}" type="presParOf" srcId="{34B03526-C5A5-4E30-8C24-7205F07276B5}" destId="{9C541BB0-F81C-4FE9-9BF6-D18507098C8D}" srcOrd="0" destOrd="0" presId="urn:microsoft.com/office/officeart/2005/8/layout/list1"/>
    <dgm:cxn modelId="{64E38E10-75D3-4F1E-AC0E-189B5D821911}" type="presParOf" srcId="{34B03526-C5A5-4E30-8C24-7205F07276B5}" destId="{1C651FC9-FF54-41ED-A0AF-7392FD74BE9E}" srcOrd="1" destOrd="0" presId="urn:microsoft.com/office/officeart/2005/8/layout/list1"/>
    <dgm:cxn modelId="{25C49B4B-59B8-451C-BE35-49CBA1DD03F7}" type="presParOf" srcId="{3AE1B045-3768-4894-A33D-0E9B3DA01810}" destId="{20090089-A574-4445-B643-7218CA4A8DB1}" srcOrd="1" destOrd="0" presId="urn:microsoft.com/office/officeart/2005/8/layout/list1"/>
    <dgm:cxn modelId="{DE8F4238-78CC-45C6-8BBD-0CD535ADBB80}" type="presParOf" srcId="{3AE1B045-3768-4894-A33D-0E9B3DA01810}" destId="{7EFAE1DD-477C-47AF-8E2F-64677BF7AFB2}" srcOrd="2" destOrd="0" presId="urn:microsoft.com/office/officeart/2005/8/layout/list1"/>
    <dgm:cxn modelId="{6CF77061-0053-4AF1-A811-20D3CEF346D2}" type="presParOf" srcId="{3AE1B045-3768-4894-A33D-0E9B3DA01810}" destId="{FE2621D6-59E6-4D5C-84F5-6C5559E7DFFC}" srcOrd="3" destOrd="0" presId="urn:microsoft.com/office/officeart/2005/8/layout/list1"/>
    <dgm:cxn modelId="{7FACFFFE-13D8-4E24-88D3-B7976F4638EC}" type="presParOf" srcId="{3AE1B045-3768-4894-A33D-0E9B3DA01810}" destId="{0C2CFE33-33BC-45A6-B329-97441E9FA859}" srcOrd="4" destOrd="0" presId="urn:microsoft.com/office/officeart/2005/8/layout/list1"/>
    <dgm:cxn modelId="{86BB6A7A-1269-4E19-82AC-2EB2BA0B6CED}" type="presParOf" srcId="{0C2CFE33-33BC-45A6-B329-97441E9FA859}" destId="{B46C4B54-767B-48F2-97D9-BC3B5D3981B1}" srcOrd="0" destOrd="0" presId="urn:microsoft.com/office/officeart/2005/8/layout/list1"/>
    <dgm:cxn modelId="{B58BC7C7-DCF2-4176-A8DA-DD5CB9FF7C77}" type="presParOf" srcId="{0C2CFE33-33BC-45A6-B329-97441E9FA859}" destId="{5DC4ED22-CE70-4B7B-A576-6395AC14FB1B}" srcOrd="1" destOrd="0" presId="urn:microsoft.com/office/officeart/2005/8/layout/list1"/>
    <dgm:cxn modelId="{03863D2C-0AD4-48FE-AE37-68DDA467A261}" type="presParOf" srcId="{3AE1B045-3768-4894-A33D-0E9B3DA01810}" destId="{DEE25257-2478-4EEA-B38C-3A38D75214EC}" srcOrd="5" destOrd="0" presId="urn:microsoft.com/office/officeart/2005/8/layout/list1"/>
    <dgm:cxn modelId="{BA387B6D-0752-400D-85A0-79427CCF2363}" type="presParOf" srcId="{3AE1B045-3768-4894-A33D-0E9B3DA01810}" destId="{11F1DBE3-B944-4365-9DE2-97A6E875E387}"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598F9EA-0C63-4BF2-9E2C-F3E1830DB073}" type="doc">
      <dgm:prSet loTypeId="urn:microsoft.com/office/officeart/2005/8/layout/list1" loCatId="list" qsTypeId="urn:microsoft.com/office/officeart/2005/8/quickstyle/simple1" qsCatId="simple" csTypeId="urn:microsoft.com/office/officeart/2005/8/colors/colorful4" csCatId="colorful" phldr="1"/>
      <dgm:spPr/>
      <dgm:t>
        <a:bodyPr/>
        <a:lstStyle/>
        <a:p>
          <a:endParaRPr lang="en-US"/>
        </a:p>
      </dgm:t>
    </dgm:pt>
    <dgm:pt modelId="{6D0779EB-BBA6-420F-8E5F-C8A3B0D2774B}">
      <dgm:prSet/>
      <dgm:spPr/>
      <dgm:t>
        <a:bodyPr/>
        <a:lstStyle/>
        <a:p>
          <a:r>
            <a:rPr lang="en-US" b="0" i="0">
              <a:effectLst/>
              <a:latin typeface="Consolas" panose="020B0609020204030204" pitchFamily="49" charset="0"/>
            </a:rPr>
            <a:t>What do we know about the tourism industry?</a:t>
          </a:r>
          <a:endParaRPr lang="en-US" dirty="0"/>
        </a:p>
      </dgm:t>
    </dgm:pt>
    <dgm:pt modelId="{A26F01A8-D7D7-4AFF-89A2-BFF65B097122}" type="parTrans" cxnId="{3F123F5D-2B2A-4730-B89E-5A2C825DD06F}">
      <dgm:prSet/>
      <dgm:spPr/>
      <dgm:t>
        <a:bodyPr/>
        <a:lstStyle/>
        <a:p>
          <a:endParaRPr lang="en-US"/>
        </a:p>
      </dgm:t>
    </dgm:pt>
    <dgm:pt modelId="{A31AEDDC-4615-4DFB-9397-C88C6E552F85}" type="sibTrans" cxnId="{3F123F5D-2B2A-4730-B89E-5A2C825DD06F}">
      <dgm:prSet/>
      <dgm:spPr/>
      <dgm:t>
        <a:bodyPr/>
        <a:lstStyle/>
        <a:p>
          <a:endParaRPr lang="en-US"/>
        </a:p>
      </dgm:t>
    </dgm:pt>
    <dgm:pt modelId="{9A2B2AB2-682C-44B7-88E6-889B98B49B25}">
      <dgm:prSet/>
      <dgm:spPr/>
      <dgm:t>
        <a:bodyPr/>
        <a:lstStyle/>
        <a:p>
          <a:r>
            <a:rPr lang="en-US" dirty="0">
              <a:latin typeface="Consolas" panose="020B0609020204030204" pitchFamily="49" charset="0"/>
            </a:rPr>
            <a:t>At some point, we found statistics on tourism worldwide. This seemed like an interesting dataset that we could incorporate into our project. </a:t>
          </a:r>
          <a:endParaRPr lang="en-US" dirty="0"/>
        </a:p>
      </dgm:t>
    </dgm:pt>
    <dgm:pt modelId="{05184AC4-7D91-4916-9DE9-E7AEE6A4E0B6}" type="parTrans" cxnId="{C5813946-EE87-4041-B1A2-E17CAB981D54}">
      <dgm:prSet/>
      <dgm:spPr/>
      <dgm:t>
        <a:bodyPr/>
        <a:lstStyle/>
        <a:p>
          <a:endParaRPr lang="en-US"/>
        </a:p>
      </dgm:t>
    </dgm:pt>
    <dgm:pt modelId="{D3A753FF-ECBB-465C-AC97-7270010A0234}" type="sibTrans" cxnId="{C5813946-EE87-4041-B1A2-E17CAB981D54}">
      <dgm:prSet/>
      <dgm:spPr/>
      <dgm:t>
        <a:bodyPr/>
        <a:lstStyle/>
        <a:p>
          <a:endParaRPr lang="en-US"/>
        </a:p>
      </dgm:t>
    </dgm:pt>
    <dgm:pt modelId="{A421C250-495A-4605-B8B5-8A79BD515FF4}">
      <dgm:prSet/>
      <dgm:spPr/>
      <dgm:t>
        <a:bodyPr/>
        <a:lstStyle/>
        <a:p>
          <a:r>
            <a:rPr lang="en-US" dirty="0">
              <a:latin typeface="Consolas" panose="020B0609020204030204" pitchFamily="49" charset="0"/>
            </a:rPr>
            <a:t>This is when we decided that our travel agency was interested in analyzing customer-focused data and agency-focused (or internal) data. </a:t>
          </a:r>
          <a:endParaRPr lang="en-US" dirty="0"/>
        </a:p>
      </dgm:t>
    </dgm:pt>
    <dgm:pt modelId="{FB53F5DA-65EF-4AA7-9458-20FF2DDBDD31}" type="parTrans" cxnId="{A2F6DEEF-58EF-45EC-96FF-7DC166EBDAC8}">
      <dgm:prSet/>
      <dgm:spPr/>
      <dgm:t>
        <a:bodyPr/>
        <a:lstStyle/>
        <a:p>
          <a:endParaRPr lang="en-US"/>
        </a:p>
      </dgm:t>
    </dgm:pt>
    <dgm:pt modelId="{7ACF3F14-9190-49A6-A2BC-012C23CB0A1A}" type="sibTrans" cxnId="{A2F6DEEF-58EF-45EC-96FF-7DC166EBDAC8}">
      <dgm:prSet/>
      <dgm:spPr/>
      <dgm:t>
        <a:bodyPr/>
        <a:lstStyle/>
        <a:p>
          <a:endParaRPr lang="en-US"/>
        </a:p>
      </dgm:t>
    </dgm:pt>
    <dgm:pt modelId="{52C2B25B-F185-4D2A-B6D5-5C1CD19C312C}">
      <dgm:prSet/>
      <dgm:spPr/>
      <dgm:t>
        <a:bodyPr/>
        <a:lstStyle/>
        <a:p>
          <a:endParaRPr lang="en-US" dirty="0"/>
        </a:p>
      </dgm:t>
    </dgm:pt>
    <dgm:pt modelId="{8C22BFEC-9B91-48A4-A9A5-7D8A0D6D4B6E}" type="parTrans" cxnId="{CD7E2D9E-76D8-4110-8B7C-3BCA72821839}">
      <dgm:prSet/>
      <dgm:spPr/>
      <dgm:t>
        <a:bodyPr/>
        <a:lstStyle/>
        <a:p>
          <a:endParaRPr lang="en-US"/>
        </a:p>
      </dgm:t>
    </dgm:pt>
    <dgm:pt modelId="{25F4DFB0-92DA-414A-9787-66120275BFB9}" type="sibTrans" cxnId="{CD7E2D9E-76D8-4110-8B7C-3BCA72821839}">
      <dgm:prSet/>
      <dgm:spPr/>
      <dgm:t>
        <a:bodyPr/>
        <a:lstStyle/>
        <a:p>
          <a:endParaRPr lang="en-US"/>
        </a:p>
      </dgm:t>
    </dgm:pt>
    <dgm:pt modelId="{3AE1B045-3768-4894-A33D-0E9B3DA01810}" type="pres">
      <dgm:prSet presAssocID="{B598F9EA-0C63-4BF2-9E2C-F3E1830DB073}" presName="linear" presStyleCnt="0">
        <dgm:presLayoutVars>
          <dgm:dir/>
          <dgm:animLvl val="lvl"/>
          <dgm:resizeHandles val="exact"/>
        </dgm:presLayoutVars>
      </dgm:prSet>
      <dgm:spPr/>
    </dgm:pt>
    <dgm:pt modelId="{34B03526-C5A5-4E30-8C24-7205F07276B5}" type="pres">
      <dgm:prSet presAssocID="{6D0779EB-BBA6-420F-8E5F-C8A3B0D2774B}" presName="parentLin" presStyleCnt="0"/>
      <dgm:spPr/>
    </dgm:pt>
    <dgm:pt modelId="{9C541BB0-F81C-4FE9-9BF6-D18507098C8D}" type="pres">
      <dgm:prSet presAssocID="{6D0779EB-BBA6-420F-8E5F-C8A3B0D2774B}" presName="parentLeftMargin" presStyleLbl="node1" presStyleIdx="0" presStyleCnt="1"/>
      <dgm:spPr/>
    </dgm:pt>
    <dgm:pt modelId="{1C651FC9-FF54-41ED-A0AF-7392FD74BE9E}" type="pres">
      <dgm:prSet presAssocID="{6D0779EB-BBA6-420F-8E5F-C8A3B0D2774B}" presName="parentText" presStyleLbl="node1" presStyleIdx="0" presStyleCnt="1">
        <dgm:presLayoutVars>
          <dgm:chMax val="0"/>
          <dgm:bulletEnabled val="1"/>
        </dgm:presLayoutVars>
      </dgm:prSet>
      <dgm:spPr/>
    </dgm:pt>
    <dgm:pt modelId="{20090089-A574-4445-B643-7218CA4A8DB1}" type="pres">
      <dgm:prSet presAssocID="{6D0779EB-BBA6-420F-8E5F-C8A3B0D2774B}" presName="negativeSpace" presStyleCnt="0"/>
      <dgm:spPr/>
    </dgm:pt>
    <dgm:pt modelId="{7EFAE1DD-477C-47AF-8E2F-64677BF7AFB2}" type="pres">
      <dgm:prSet presAssocID="{6D0779EB-BBA6-420F-8E5F-C8A3B0D2774B}" presName="childText" presStyleLbl="conFgAcc1" presStyleIdx="0" presStyleCnt="1" custScaleY="113475" custLinFactNeighborY="4306">
        <dgm:presLayoutVars>
          <dgm:bulletEnabled val="1"/>
        </dgm:presLayoutVars>
      </dgm:prSet>
      <dgm:spPr/>
    </dgm:pt>
  </dgm:ptLst>
  <dgm:cxnLst>
    <dgm:cxn modelId="{3F123F5D-2B2A-4730-B89E-5A2C825DD06F}" srcId="{B598F9EA-0C63-4BF2-9E2C-F3E1830DB073}" destId="{6D0779EB-BBA6-420F-8E5F-C8A3B0D2774B}" srcOrd="0" destOrd="0" parTransId="{A26F01A8-D7D7-4AFF-89A2-BFF65B097122}" sibTransId="{A31AEDDC-4615-4DFB-9397-C88C6E552F85}"/>
    <dgm:cxn modelId="{C5813946-EE87-4041-B1A2-E17CAB981D54}" srcId="{6D0779EB-BBA6-420F-8E5F-C8A3B0D2774B}" destId="{9A2B2AB2-682C-44B7-88E6-889B98B49B25}" srcOrd="0" destOrd="0" parTransId="{05184AC4-7D91-4916-9DE9-E7AEE6A4E0B6}" sibTransId="{D3A753FF-ECBB-465C-AC97-7270010A0234}"/>
    <dgm:cxn modelId="{1F3B2A7C-2FC6-486A-9086-CB8250E46547}" type="presOf" srcId="{A421C250-495A-4605-B8B5-8A79BD515FF4}" destId="{7EFAE1DD-477C-47AF-8E2F-64677BF7AFB2}" srcOrd="0" destOrd="2" presId="urn:microsoft.com/office/officeart/2005/8/layout/list1"/>
    <dgm:cxn modelId="{4FAC6984-87D3-49B8-B363-7B13A646B218}" type="presOf" srcId="{6D0779EB-BBA6-420F-8E5F-C8A3B0D2774B}" destId="{1C651FC9-FF54-41ED-A0AF-7392FD74BE9E}" srcOrd="1" destOrd="0" presId="urn:microsoft.com/office/officeart/2005/8/layout/list1"/>
    <dgm:cxn modelId="{48BD849C-6B20-450C-82C5-CD5B1E15C566}" type="presOf" srcId="{9A2B2AB2-682C-44B7-88E6-889B98B49B25}" destId="{7EFAE1DD-477C-47AF-8E2F-64677BF7AFB2}" srcOrd="0" destOrd="0" presId="urn:microsoft.com/office/officeart/2005/8/layout/list1"/>
    <dgm:cxn modelId="{CD7E2D9E-76D8-4110-8B7C-3BCA72821839}" srcId="{6D0779EB-BBA6-420F-8E5F-C8A3B0D2774B}" destId="{52C2B25B-F185-4D2A-B6D5-5C1CD19C312C}" srcOrd="1" destOrd="0" parTransId="{8C22BFEC-9B91-48A4-A9A5-7D8A0D6D4B6E}" sibTransId="{25F4DFB0-92DA-414A-9787-66120275BFB9}"/>
    <dgm:cxn modelId="{18A498AF-7939-457A-AE8D-64A973DCFDC4}" type="presOf" srcId="{6D0779EB-BBA6-420F-8E5F-C8A3B0D2774B}" destId="{9C541BB0-F81C-4FE9-9BF6-D18507098C8D}" srcOrd="0" destOrd="0" presId="urn:microsoft.com/office/officeart/2005/8/layout/list1"/>
    <dgm:cxn modelId="{F76CBABD-20C6-4397-A4FD-4AA5AA088FB4}" type="presOf" srcId="{B598F9EA-0C63-4BF2-9E2C-F3E1830DB073}" destId="{3AE1B045-3768-4894-A33D-0E9B3DA01810}" srcOrd="0" destOrd="0" presId="urn:microsoft.com/office/officeart/2005/8/layout/list1"/>
    <dgm:cxn modelId="{9A9233ED-AA6B-483D-A9DD-488B38236877}" type="presOf" srcId="{52C2B25B-F185-4D2A-B6D5-5C1CD19C312C}" destId="{7EFAE1DD-477C-47AF-8E2F-64677BF7AFB2}" srcOrd="0" destOrd="1" presId="urn:microsoft.com/office/officeart/2005/8/layout/list1"/>
    <dgm:cxn modelId="{A2F6DEEF-58EF-45EC-96FF-7DC166EBDAC8}" srcId="{6D0779EB-BBA6-420F-8E5F-C8A3B0D2774B}" destId="{A421C250-495A-4605-B8B5-8A79BD515FF4}" srcOrd="2" destOrd="0" parTransId="{FB53F5DA-65EF-4AA7-9458-20FF2DDBDD31}" sibTransId="{7ACF3F14-9190-49A6-A2BC-012C23CB0A1A}"/>
    <dgm:cxn modelId="{FE476C61-6EE1-441B-8547-C90B153ACF7F}" type="presParOf" srcId="{3AE1B045-3768-4894-A33D-0E9B3DA01810}" destId="{34B03526-C5A5-4E30-8C24-7205F07276B5}" srcOrd="0" destOrd="0" presId="urn:microsoft.com/office/officeart/2005/8/layout/list1"/>
    <dgm:cxn modelId="{CFD1A815-4477-479D-96F7-4B07AD5D5793}" type="presParOf" srcId="{34B03526-C5A5-4E30-8C24-7205F07276B5}" destId="{9C541BB0-F81C-4FE9-9BF6-D18507098C8D}" srcOrd="0" destOrd="0" presId="urn:microsoft.com/office/officeart/2005/8/layout/list1"/>
    <dgm:cxn modelId="{64E38E10-75D3-4F1E-AC0E-189B5D821911}" type="presParOf" srcId="{34B03526-C5A5-4E30-8C24-7205F07276B5}" destId="{1C651FC9-FF54-41ED-A0AF-7392FD74BE9E}" srcOrd="1" destOrd="0" presId="urn:microsoft.com/office/officeart/2005/8/layout/list1"/>
    <dgm:cxn modelId="{25C49B4B-59B8-451C-BE35-49CBA1DD03F7}" type="presParOf" srcId="{3AE1B045-3768-4894-A33D-0E9B3DA01810}" destId="{20090089-A574-4445-B643-7218CA4A8DB1}" srcOrd="1" destOrd="0" presId="urn:microsoft.com/office/officeart/2005/8/layout/list1"/>
    <dgm:cxn modelId="{DE8F4238-78CC-45C6-8BBD-0CD535ADBB80}" type="presParOf" srcId="{3AE1B045-3768-4894-A33D-0E9B3DA01810}" destId="{7EFAE1DD-477C-47AF-8E2F-64677BF7AFB2}"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F9AD01C-AF3F-42F3-9194-EB4826079E20}">
      <dsp:nvSpPr>
        <dsp:cNvPr id="0" name=""/>
        <dsp:cNvSpPr/>
      </dsp:nvSpPr>
      <dsp:spPr>
        <a:xfrm>
          <a:off x="0" y="531"/>
          <a:ext cx="10515600" cy="124293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814B8D4-73AA-4979-A2BC-A585B4B3E974}">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BC444C10-0E98-4C09-BFB4-5BC99EDE5995}">
      <dsp:nvSpPr>
        <dsp:cNvPr id="0" name=""/>
        <dsp:cNvSpPr/>
      </dsp:nvSpPr>
      <dsp:spPr>
        <a:xfrm>
          <a:off x="1435590" y="53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066800">
            <a:lnSpc>
              <a:spcPct val="100000"/>
            </a:lnSpc>
            <a:spcBef>
              <a:spcPct val="0"/>
            </a:spcBef>
            <a:spcAft>
              <a:spcPct val="35000"/>
            </a:spcAft>
            <a:buNone/>
          </a:pPr>
          <a:r>
            <a:rPr lang="en-US" sz="2400" kern="1200" dirty="0">
              <a:latin typeface="Consolas" panose="020B0609020204030204" pitchFamily="49" charset="0"/>
            </a:rPr>
            <a:t>All-in-one travel planner powered by FinTech</a:t>
          </a:r>
        </a:p>
      </dsp:txBody>
      <dsp:txXfrm>
        <a:off x="1435590" y="531"/>
        <a:ext cx="9080009" cy="1242935"/>
      </dsp:txXfrm>
    </dsp:sp>
    <dsp:sp modelId="{50D61B1E-51A4-407B-AD40-A304E3B941F6}">
      <dsp:nvSpPr>
        <dsp:cNvPr id="0" name=""/>
        <dsp:cNvSpPr/>
      </dsp:nvSpPr>
      <dsp:spPr>
        <a:xfrm>
          <a:off x="0" y="1554201"/>
          <a:ext cx="10515600" cy="124293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B138CAC-02FD-4D58-AF1B-C76B79113939}">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9240911-B955-47EB-9D90-3D98D707BBB8}">
      <dsp:nvSpPr>
        <dsp:cNvPr id="0" name=""/>
        <dsp:cNvSpPr/>
      </dsp:nvSpPr>
      <dsp:spPr>
        <a:xfrm>
          <a:off x="1435590" y="1554201"/>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066800">
            <a:lnSpc>
              <a:spcPct val="100000"/>
            </a:lnSpc>
            <a:spcBef>
              <a:spcPct val="0"/>
            </a:spcBef>
            <a:spcAft>
              <a:spcPct val="35000"/>
            </a:spcAft>
            <a:buNone/>
          </a:pPr>
          <a:r>
            <a:rPr lang="en-US" sz="2400" kern="1200" dirty="0">
              <a:latin typeface="Consolas" panose="020B0609020204030204" pitchFamily="49" charset="0"/>
            </a:rPr>
            <a:t>Estimate travel budget, find out travel restrictions at intended destination, and survey hotel reviews</a:t>
          </a:r>
        </a:p>
      </dsp:txBody>
      <dsp:txXfrm>
        <a:off x="1435590" y="1554201"/>
        <a:ext cx="9080009" cy="1242935"/>
      </dsp:txXfrm>
    </dsp:sp>
    <dsp:sp modelId="{0285B13F-ADFB-4422-BE80-82C13E2C7C38}">
      <dsp:nvSpPr>
        <dsp:cNvPr id="0" name=""/>
        <dsp:cNvSpPr/>
      </dsp:nvSpPr>
      <dsp:spPr>
        <a:xfrm>
          <a:off x="0" y="3107870"/>
          <a:ext cx="10515600" cy="124293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5D5807A-9509-47B0-A648-677FA870E0B1}">
      <dsp:nvSpPr>
        <dsp:cNvPr id="0" name=""/>
        <dsp:cNvSpPr/>
      </dsp:nvSpPr>
      <dsp:spPr>
        <a:xfrm>
          <a:off x="375988" y="3387531"/>
          <a:ext cx="683614" cy="683614"/>
        </a:xfrm>
        <a:prstGeom prst="rect">
          <a:avLst/>
        </a:prstGeom>
        <a:blipFill>
          <a:blip xmlns:r="http://schemas.openxmlformats.org/officeDocument/2006/relationships" r:embed="rId5">
            <a:extLst>
              <a:ext uri="{BEBA8EAE-BF5A-486C-A8C5-ECC9F3942E4B}">
                <a14:imgProps xmlns:a14="http://schemas.microsoft.com/office/drawing/2010/main">
                  <a14:imgLayer r:embed="rId6">
                    <a14:imgEffect>
                      <a14:sharpenSoften amount="25000"/>
                    </a14:imgEffect>
                    <a14:imgEffect>
                      <a14:colorTemperature colorTemp="5900"/>
                    </a14:imgEffect>
                    <a14:imgEffect>
                      <a14:brightnessContrast bright="20000" contrast="-40000"/>
                    </a14:imgEffect>
                  </a14:imgLayer>
                </a14:imgProps>
              </a:ext>
              <a:ext uri="{28A0092B-C50C-407E-A947-70E740481C1C}">
                <a14:useLocalDpi xmlns:a14="http://schemas.microsoft.com/office/drawing/2010/main" val="0"/>
              </a:ext>
            </a:extLst>
          </a:blip>
          <a:srcRect/>
          <a:stretch>
            <a:fillRect/>
          </a:stretch>
        </a:blipFill>
        <a:ln w="12700" cap="flat" cmpd="sng" algn="ctr">
          <a:solidFill>
            <a:schemeClr val="l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CBA5A31-3768-4B3F-9B80-EB4521E1E7C5}">
      <dsp:nvSpPr>
        <dsp:cNvPr id="0" name=""/>
        <dsp:cNvSpPr/>
      </dsp:nvSpPr>
      <dsp:spPr>
        <a:xfrm>
          <a:off x="1435590" y="3107870"/>
          <a:ext cx="9080009"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l" defTabSz="1066800">
            <a:lnSpc>
              <a:spcPct val="100000"/>
            </a:lnSpc>
            <a:spcBef>
              <a:spcPct val="0"/>
            </a:spcBef>
            <a:spcAft>
              <a:spcPct val="35000"/>
            </a:spcAft>
            <a:buNone/>
          </a:pPr>
          <a:r>
            <a:rPr lang="en-US" sz="2400" kern="1200" dirty="0">
              <a:latin typeface="Consolas" panose="020B0609020204030204" pitchFamily="49" charset="0"/>
            </a:rPr>
            <a:t>Learn more about the tourism industry</a:t>
          </a:r>
        </a:p>
      </dsp:txBody>
      <dsp:txXfrm>
        <a:off x="1435590" y="3107870"/>
        <a:ext cx="9080009" cy="12429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FAE1DD-477C-47AF-8E2F-64677BF7AFB2}">
      <dsp:nvSpPr>
        <dsp:cNvPr id="0" name=""/>
        <dsp:cNvSpPr/>
      </dsp:nvSpPr>
      <dsp:spPr>
        <a:xfrm>
          <a:off x="0" y="589785"/>
          <a:ext cx="10198800" cy="1931107"/>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91540" tIns="416560" rIns="791540"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dirty="0">
              <a:latin typeface="Consolas" panose="020B0609020204030204" pitchFamily="49" charset="0"/>
            </a:rPr>
            <a:t>We started out with the idea of “selling an experience”. Our plan was to provide a full vacation package for imaginary customers using API data. This plan was ambitious, and so, in the end, we narrowed it down to provide flight and hotel quotes for a single customer.</a:t>
          </a:r>
        </a:p>
      </dsp:txBody>
      <dsp:txXfrm>
        <a:off x="0" y="589785"/>
        <a:ext cx="10198800" cy="1931107"/>
      </dsp:txXfrm>
    </dsp:sp>
    <dsp:sp modelId="{1C651FC9-FF54-41ED-A0AF-7392FD74BE9E}">
      <dsp:nvSpPr>
        <dsp:cNvPr id="0" name=""/>
        <dsp:cNvSpPr/>
      </dsp:nvSpPr>
      <dsp:spPr>
        <a:xfrm>
          <a:off x="509940" y="294585"/>
          <a:ext cx="7139160" cy="5904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9843" tIns="0" rIns="269843" bIns="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Consolas" panose="020B0609020204030204" pitchFamily="49" charset="0"/>
            </a:rPr>
            <a:t>How do we generate a travel itinerary?</a:t>
          </a:r>
        </a:p>
      </dsp:txBody>
      <dsp:txXfrm>
        <a:off x="538761" y="323406"/>
        <a:ext cx="7081518" cy="532758"/>
      </dsp:txXfrm>
    </dsp:sp>
    <dsp:sp modelId="{11F1DBE3-B944-4365-9DE2-97A6E875E387}">
      <dsp:nvSpPr>
        <dsp:cNvPr id="0" name=""/>
        <dsp:cNvSpPr/>
      </dsp:nvSpPr>
      <dsp:spPr>
        <a:xfrm>
          <a:off x="0" y="3037558"/>
          <a:ext cx="10198800" cy="1658294"/>
        </a:xfrm>
        <a:prstGeom prst="rect">
          <a:avLst/>
        </a:prstGeom>
        <a:solidFill>
          <a:schemeClr val="lt1">
            <a:alpha val="90000"/>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91540" tIns="416560" rIns="791540" bIns="142240" numCol="1" spcCol="1270" anchor="t" anchorCtr="0">
          <a:noAutofit/>
        </a:bodyPr>
        <a:lstStyle/>
        <a:p>
          <a:pPr marL="228600" lvl="1" indent="-228600" algn="l" defTabSz="889000">
            <a:lnSpc>
              <a:spcPct val="90000"/>
            </a:lnSpc>
            <a:spcBef>
              <a:spcPct val="0"/>
            </a:spcBef>
            <a:spcAft>
              <a:spcPct val="15000"/>
            </a:spcAft>
            <a:buChar char="•"/>
          </a:pPr>
          <a:r>
            <a:rPr lang="en-US" sz="2000" b="0" i="0" kern="1200" dirty="0">
              <a:latin typeface="Consolas" panose="020B0609020204030204" pitchFamily="49" charset="0"/>
            </a:rPr>
            <a:t>The idea of generating a travel package quickly led us to consider current travel restrictions due to COVID-19. We decided it was imperative we shared a summary of these restrictions to our imaginary customer.</a:t>
          </a:r>
          <a:endParaRPr lang="en-US" sz="2000" kern="1200" dirty="0">
            <a:latin typeface="Consolas" panose="020B0609020204030204" pitchFamily="49" charset="0"/>
          </a:endParaRPr>
        </a:p>
      </dsp:txBody>
      <dsp:txXfrm>
        <a:off x="0" y="3037558"/>
        <a:ext cx="10198800" cy="1658294"/>
      </dsp:txXfrm>
    </dsp:sp>
    <dsp:sp modelId="{5DC4ED22-CE70-4B7B-A576-6395AC14FB1B}">
      <dsp:nvSpPr>
        <dsp:cNvPr id="0" name=""/>
        <dsp:cNvSpPr/>
      </dsp:nvSpPr>
      <dsp:spPr>
        <a:xfrm>
          <a:off x="509940" y="2735637"/>
          <a:ext cx="7139160" cy="59040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9843" tIns="0" rIns="269843" bIns="0" numCol="1" spcCol="1270" anchor="ctr" anchorCtr="0">
          <a:noAutofit/>
        </a:bodyPr>
        <a:lstStyle/>
        <a:p>
          <a:pPr marL="0" lvl="0" indent="0" algn="l" defTabSz="889000">
            <a:lnSpc>
              <a:spcPct val="90000"/>
            </a:lnSpc>
            <a:spcBef>
              <a:spcPct val="0"/>
            </a:spcBef>
            <a:spcAft>
              <a:spcPct val="35000"/>
            </a:spcAft>
            <a:buNone/>
          </a:pPr>
          <a:r>
            <a:rPr lang="en-US" sz="2000" kern="1200" dirty="0">
              <a:latin typeface="Consolas" panose="020B0609020204030204" pitchFamily="49" charset="0"/>
            </a:rPr>
            <a:t>Which travel destinations should we consider</a:t>
          </a:r>
          <a:r>
            <a:rPr lang="en-US" sz="2000" b="0" i="0" kern="1200" dirty="0">
              <a:latin typeface="Consolas" panose="020B0609020204030204" pitchFamily="49" charset="0"/>
            </a:rPr>
            <a:t>?</a:t>
          </a:r>
          <a:endParaRPr lang="en-US" sz="2000" kern="1200" dirty="0">
            <a:latin typeface="Consolas" panose="020B0609020204030204" pitchFamily="49" charset="0"/>
          </a:endParaRPr>
        </a:p>
      </dsp:txBody>
      <dsp:txXfrm>
        <a:off x="538761" y="2764458"/>
        <a:ext cx="7081518" cy="5327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FAE1DD-477C-47AF-8E2F-64677BF7AFB2}">
      <dsp:nvSpPr>
        <dsp:cNvPr id="0" name=""/>
        <dsp:cNvSpPr/>
      </dsp:nvSpPr>
      <dsp:spPr>
        <a:xfrm>
          <a:off x="0" y="610582"/>
          <a:ext cx="10005000" cy="3077612"/>
        </a:xfrm>
        <a:prstGeom prst="rect">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76499" tIns="437388" rIns="776499" bIns="149352" numCol="1" spcCol="1270" anchor="t" anchorCtr="0">
          <a:noAutofit/>
        </a:bodyPr>
        <a:lstStyle/>
        <a:p>
          <a:pPr marL="228600" lvl="1" indent="-228600" algn="l" defTabSz="933450">
            <a:lnSpc>
              <a:spcPct val="90000"/>
            </a:lnSpc>
            <a:spcBef>
              <a:spcPct val="0"/>
            </a:spcBef>
            <a:spcAft>
              <a:spcPct val="15000"/>
            </a:spcAft>
            <a:buChar char="•"/>
          </a:pPr>
          <a:r>
            <a:rPr lang="en-US" sz="2100" kern="1200" dirty="0">
              <a:latin typeface="Consolas" panose="020B0609020204030204" pitchFamily="49" charset="0"/>
            </a:rPr>
            <a:t>At some point, we found statistics on tourism worldwide. This seemed like an interesting dataset that we could incorporate into our project. </a:t>
          </a:r>
          <a:endParaRPr lang="en-US" sz="2100" kern="1200" dirty="0"/>
        </a:p>
        <a:p>
          <a:pPr marL="228600" lvl="1" indent="-228600" algn="l" defTabSz="933450">
            <a:lnSpc>
              <a:spcPct val="90000"/>
            </a:lnSpc>
            <a:spcBef>
              <a:spcPct val="0"/>
            </a:spcBef>
            <a:spcAft>
              <a:spcPct val="15000"/>
            </a:spcAft>
            <a:buChar char="•"/>
          </a:pPr>
          <a:endParaRPr lang="en-US" sz="2100" kern="1200" dirty="0"/>
        </a:p>
        <a:p>
          <a:pPr marL="228600" lvl="1" indent="-228600" algn="l" defTabSz="933450">
            <a:lnSpc>
              <a:spcPct val="90000"/>
            </a:lnSpc>
            <a:spcBef>
              <a:spcPct val="0"/>
            </a:spcBef>
            <a:spcAft>
              <a:spcPct val="15000"/>
            </a:spcAft>
            <a:buChar char="•"/>
          </a:pPr>
          <a:r>
            <a:rPr lang="en-US" sz="2100" kern="1200" dirty="0">
              <a:latin typeface="Consolas" panose="020B0609020204030204" pitchFamily="49" charset="0"/>
            </a:rPr>
            <a:t>This is when we decided that our travel agency was interested in analyzing customer-focused data and agency-focused (or internal) data. </a:t>
          </a:r>
          <a:endParaRPr lang="en-US" sz="2100" kern="1200" dirty="0"/>
        </a:p>
      </dsp:txBody>
      <dsp:txXfrm>
        <a:off x="0" y="610582"/>
        <a:ext cx="10005000" cy="3077612"/>
      </dsp:txXfrm>
    </dsp:sp>
    <dsp:sp modelId="{1C651FC9-FF54-41ED-A0AF-7392FD74BE9E}">
      <dsp:nvSpPr>
        <dsp:cNvPr id="0" name=""/>
        <dsp:cNvSpPr/>
      </dsp:nvSpPr>
      <dsp:spPr>
        <a:xfrm>
          <a:off x="500250" y="287275"/>
          <a:ext cx="7003500" cy="61992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4716" tIns="0" rIns="264716" bIns="0" numCol="1" spcCol="1270" anchor="ctr" anchorCtr="0">
          <a:noAutofit/>
        </a:bodyPr>
        <a:lstStyle/>
        <a:p>
          <a:pPr marL="0" lvl="0" indent="0" algn="l" defTabSz="933450">
            <a:lnSpc>
              <a:spcPct val="90000"/>
            </a:lnSpc>
            <a:spcBef>
              <a:spcPct val="0"/>
            </a:spcBef>
            <a:spcAft>
              <a:spcPct val="35000"/>
            </a:spcAft>
            <a:buNone/>
          </a:pPr>
          <a:r>
            <a:rPr lang="en-US" sz="2100" b="0" i="0" kern="1200">
              <a:effectLst/>
              <a:latin typeface="Consolas" panose="020B0609020204030204" pitchFamily="49" charset="0"/>
            </a:rPr>
            <a:t>What do we know about the tourism industry?</a:t>
          </a:r>
          <a:endParaRPr lang="en-US" sz="2100" kern="1200" dirty="0"/>
        </a:p>
      </dsp:txBody>
      <dsp:txXfrm>
        <a:off x="530512" y="317537"/>
        <a:ext cx="6942976" cy="55939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png>
</file>

<file path=ppt/media/image10.png>
</file>

<file path=ppt/media/image11.png>
</file>

<file path=ppt/media/image12.png>
</file>

<file path=ppt/media/image13.png>
</file>

<file path=ppt/media/image14.svg>
</file>

<file path=ppt/media/image2.png>
</file>

<file path=ppt/media/image3.png>
</file>

<file path=ppt/media/image4.svg>
</file>

<file path=ppt/media/image5.png>
</file>

<file path=ppt/media/image6.sv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09002-AA51-40AF-A184-30FC3629806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29CBB77-578D-44F8-8B54-B02829F85FC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CE4B65F-D995-4CF9-A560-50351ECE56F4}"/>
              </a:ext>
            </a:extLst>
          </p:cNvPr>
          <p:cNvSpPr>
            <a:spLocks noGrp="1"/>
          </p:cNvSpPr>
          <p:nvPr>
            <p:ph type="dt" sz="half" idx="10"/>
          </p:nvPr>
        </p:nvSpPr>
        <p:spPr/>
        <p:txBody>
          <a:bodyPr/>
          <a:lstStyle/>
          <a:p>
            <a:fld id="{1BF7B9A3-EC5E-4DE9-B962-2DAE3C182F3F}" type="datetimeFigureOut">
              <a:rPr lang="en-US" smtClean="0"/>
              <a:t>10/25/2021</a:t>
            </a:fld>
            <a:endParaRPr lang="en-US"/>
          </a:p>
        </p:txBody>
      </p:sp>
      <p:sp>
        <p:nvSpPr>
          <p:cNvPr id="5" name="Footer Placeholder 4">
            <a:extLst>
              <a:ext uri="{FF2B5EF4-FFF2-40B4-BE49-F238E27FC236}">
                <a16:creationId xmlns:a16="http://schemas.microsoft.com/office/drawing/2014/main" id="{5206CE14-103B-412C-AB52-F8F3E6D3F3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59D61D-6951-44E1-981D-E0EDFD0CD8CE}"/>
              </a:ext>
            </a:extLst>
          </p:cNvPr>
          <p:cNvSpPr>
            <a:spLocks noGrp="1"/>
          </p:cNvSpPr>
          <p:nvPr>
            <p:ph type="sldNum" sz="quarter" idx="12"/>
          </p:nvPr>
        </p:nvSpPr>
        <p:spPr/>
        <p:txBody>
          <a:bodyPr/>
          <a:lstStyle/>
          <a:p>
            <a:fld id="{CFEF6C46-A649-470A-8D96-54658B507CEE}" type="slidenum">
              <a:rPr lang="en-US" smtClean="0"/>
              <a:t>‹#›</a:t>
            </a:fld>
            <a:endParaRPr lang="en-US"/>
          </a:p>
        </p:txBody>
      </p:sp>
    </p:spTree>
    <p:extLst>
      <p:ext uri="{BB962C8B-B14F-4D97-AF65-F5344CB8AC3E}">
        <p14:creationId xmlns:p14="http://schemas.microsoft.com/office/powerpoint/2010/main" val="6956336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894BFD-8DDE-4CF4-90B9-7352C26C679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7E8D1A6-DCBF-43CA-B8DD-1A4B64FD7A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38ECFC-D4E1-48C2-913A-B94E3B589C58}"/>
              </a:ext>
            </a:extLst>
          </p:cNvPr>
          <p:cNvSpPr>
            <a:spLocks noGrp="1"/>
          </p:cNvSpPr>
          <p:nvPr>
            <p:ph type="dt" sz="half" idx="10"/>
          </p:nvPr>
        </p:nvSpPr>
        <p:spPr/>
        <p:txBody>
          <a:bodyPr/>
          <a:lstStyle/>
          <a:p>
            <a:fld id="{1BF7B9A3-EC5E-4DE9-B962-2DAE3C182F3F}" type="datetimeFigureOut">
              <a:rPr lang="en-US" smtClean="0"/>
              <a:t>10/25/2021</a:t>
            </a:fld>
            <a:endParaRPr lang="en-US"/>
          </a:p>
        </p:txBody>
      </p:sp>
      <p:sp>
        <p:nvSpPr>
          <p:cNvPr id="5" name="Footer Placeholder 4">
            <a:extLst>
              <a:ext uri="{FF2B5EF4-FFF2-40B4-BE49-F238E27FC236}">
                <a16:creationId xmlns:a16="http://schemas.microsoft.com/office/drawing/2014/main" id="{E077838A-F058-4B22-8BD2-F72B89865B1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9F853E-9CFA-4EF0-9CE5-E0B9F9B07E72}"/>
              </a:ext>
            </a:extLst>
          </p:cNvPr>
          <p:cNvSpPr>
            <a:spLocks noGrp="1"/>
          </p:cNvSpPr>
          <p:nvPr>
            <p:ph type="sldNum" sz="quarter" idx="12"/>
          </p:nvPr>
        </p:nvSpPr>
        <p:spPr/>
        <p:txBody>
          <a:bodyPr/>
          <a:lstStyle/>
          <a:p>
            <a:fld id="{CFEF6C46-A649-470A-8D96-54658B507CEE}" type="slidenum">
              <a:rPr lang="en-US" smtClean="0"/>
              <a:t>‹#›</a:t>
            </a:fld>
            <a:endParaRPr lang="en-US"/>
          </a:p>
        </p:txBody>
      </p:sp>
    </p:spTree>
    <p:extLst>
      <p:ext uri="{BB962C8B-B14F-4D97-AF65-F5344CB8AC3E}">
        <p14:creationId xmlns:p14="http://schemas.microsoft.com/office/powerpoint/2010/main" val="39704110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5B366C3-0BE0-4889-88E2-A6C6710AA0C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5E2D7EB-06A8-4821-9060-68AC0DA50B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3F3838-1F0B-42A3-BE03-BD9F280FCF7D}"/>
              </a:ext>
            </a:extLst>
          </p:cNvPr>
          <p:cNvSpPr>
            <a:spLocks noGrp="1"/>
          </p:cNvSpPr>
          <p:nvPr>
            <p:ph type="dt" sz="half" idx="10"/>
          </p:nvPr>
        </p:nvSpPr>
        <p:spPr/>
        <p:txBody>
          <a:bodyPr/>
          <a:lstStyle/>
          <a:p>
            <a:fld id="{1BF7B9A3-EC5E-4DE9-B962-2DAE3C182F3F}" type="datetimeFigureOut">
              <a:rPr lang="en-US" smtClean="0"/>
              <a:t>10/25/2021</a:t>
            </a:fld>
            <a:endParaRPr lang="en-US"/>
          </a:p>
        </p:txBody>
      </p:sp>
      <p:sp>
        <p:nvSpPr>
          <p:cNvPr id="5" name="Footer Placeholder 4">
            <a:extLst>
              <a:ext uri="{FF2B5EF4-FFF2-40B4-BE49-F238E27FC236}">
                <a16:creationId xmlns:a16="http://schemas.microsoft.com/office/drawing/2014/main" id="{9243252C-2FBB-4ACA-8BF8-4306CC8A07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3BFDBF-4CA5-47F7-A9F9-DAEFB9B8A2CF}"/>
              </a:ext>
            </a:extLst>
          </p:cNvPr>
          <p:cNvSpPr>
            <a:spLocks noGrp="1"/>
          </p:cNvSpPr>
          <p:nvPr>
            <p:ph type="sldNum" sz="quarter" idx="12"/>
          </p:nvPr>
        </p:nvSpPr>
        <p:spPr/>
        <p:txBody>
          <a:bodyPr/>
          <a:lstStyle/>
          <a:p>
            <a:fld id="{CFEF6C46-A649-470A-8D96-54658B507CEE}" type="slidenum">
              <a:rPr lang="en-US" smtClean="0"/>
              <a:t>‹#›</a:t>
            </a:fld>
            <a:endParaRPr lang="en-US"/>
          </a:p>
        </p:txBody>
      </p:sp>
    </p:spTree>
    <p:extLst>
      <p:ext uri="{BB962C8B-B14F-4D97-AF65-F5344CB8AC3E}">
        <p14:creationId xmlns:p14="http://schemas.microsoft.com/office/powerpoint/2010/main" val="6021529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76E073-AAFE-447A-BBD4-04C310D76B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9F8DB4-4A42-49B8-BBA2-538BDA1A81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4D317CF-7F15-4EFC-A721-A18DB3F0012D}"/>
              </a:ext>
            </a:extLst>
          </p:cNvPr>
          <p:cNvSpPr>
            <a:spLocks noGrp="1"/>
          </p:cNvSpPr>
          <p:nvPr>
            <p:ph type="dt" sz="half" idx="10"/>
          </p:nvPr>
        </p:nvSpPr>
        <p:spPr/>
        <p:txBody>
          <a:bodyPr/>
          <a:lstStyle/>
          <a:p>
            <a:fld id="{1BF7B9A3-EC5E-4DE9-B962-2DAE3C182F3F}" type="datetimeFigureOut">
              <a:rPr lang="en-US" smtClean="0"/>
              <a:t>10/25/2021</a:t>
            </a:fld>
            <a:endParaRPr lang="en-US"/>
          </a:p>
        </p:txBody>
      </p:sp>
      <p:sp>
        <p:nvSpPr>
          <p:cNvPr id="5" name="Footer Placeholder 4">
            <a:extLst>
              <a:ext uri="{FF2B5EF4-FFF2-40B4-BE49-F238E27FC236}">
                <a16:creationId xmlns:a16="http://schemas.microsoft.com/office/drawing/2014/main" id="{134DE56B-3D1C-415E-BF11-7E760D424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4CD5A0-FBA6-4E04-BA17-7EFC355902CF}"/>
              </a:ext>
            </a:extLst>
          </p:cNvPr>
          <p:cNvSpPr>
            <a:spLocks noGrp="1"/>
          </p:cNvSpPr>
          <p:nvPr>
            <p:ph type="sldNum" sz="quarter" idx="12"/>
          </p:nvPr>
        </p:nvSpPr>
        <p:spPr/>
        <p:txBody>
          <a:bodyPr/>
          <a:lstStyle/>
          <a:p>
            <a:fld id="{CFEF6C46-A649-470A-8D96-54658B507CEE}" type="slidenum">
              <a:rPr lang="en-US" smtClean="0"/>
              <a:t>‹#›</a:t>
            </a:fld>
            <a:endParaRPr lang="en-US"/>
          </a:p>
        </p:txBody>
      </p:sp>
    </p:spTree>
    <p:extLst>
      <p:ext uri="{BB962C8B-B14F-4D97-AF65-F5344CB8AC3E}">
        <p14:creationId xmlns:p14="http://schemas.microsoft.com/office/powerpoint/2010/main" val="36798502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DBB66-2DE0-431C-99AA-24E1D1EFF4B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BEF4D2-556C-4FC5-84F8-7BA38C71A2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BC63B26-FDED-4D0B-8B15-C042396BF007}"/>
              </a:ext>
            </a:extLst>
          </p:cNvPr>
          <p:cNvSpPr>
            <a:spLocks noGrp="1"/>
          </p:cNvSpPr>
          <p:nvPr>
            <p:ph type="dt" sz="half" idx="10"/>
          </p:nvPr>
        </p:nvSpPr>
        <p:spPr/>
        <p:txBody>
          <a:bodyPr/>
          <a:lstStyle/>
          <a:p>
            <a:fld id="{1BF7B9A3-EC5E-4DE9-B962-2DAE3C182F3F}" type="datetimeFigureOut">
              <a:rPr lang="en-US" smtClean="0"/>
              <a:t>10/25/2021</a:t>
            </a:fld>
            <a:endParaRPr lang="en-US"/>
          </a:p>
        </p:txBody>
      </p:sp>
      <p:sp>
        <p:nvSpPr>
          <p:cNvPr id="5" name="Footer Placeholder 4">
            <a:extLst>
              <a:ext uri="{FF2B5EF4-FFF2-40B4-BE49-F238E27FC236}">
                <a16:creationId xmlns:a16="http://schemas.microsoft.com/office/drawing/2014/main" id="{E6951AA8-4909-4D78-9B26-7A3EB8FB79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EACD5F-0058-4490-A3C2-EA4B4473386D}"/>
              </a:ext>
            </a:extLst>
          </p:cNvPr>
          <p:cNvSpPr>
            <a:spLocks noGrp="1"/>
          </p:cNvSpPr>
          <p:nvPr>
            <p:ph type="sldNum" sz="quarter" idx="12"/>
          </p:nvPr>
        </p:nvSpPr>
        <p:spPr/>
        <p:txBody>
          <a:bodyPr/>
          <a:lstStyle/>
          <a:p>
            <a:fld id="{CFEF6C46-A649-470A-8D96-54658B507CEE}" type="slidenum">
              <a:rPr lang="en-US" smtClean="0"/>
              <a:t>‹#›</a:t>
            </a:fld>
            <a:endParaRPr lang="en-US"/>
          </a:p>
        </p:txBody>
      </p:sp>
    </p:spTree>
    <p:extLst>
      <p:ext uri="{BB962C8B-B14F-4D97-AF65-F5344CB8AC3E}">
        <p14:creationId xmlns:p14="http://schemas.microsoft.com/office/powerpoint/2010/main" val="31217504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86C721-C19B-47F6-A66E-0EA1E59F6F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F39E266-6B1C-4F46-A5FF-82A2981A10D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E88C8CE-D0D1-4318-A18A-9681A6D6445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71CE6A9-7EA2-45D7-B7EA-3C65D08211C7}"/>
              </a:ext>
            </a:extLst>
          </p:cNvPr>
          <p:cNvSpPr>
            <a:spLocks noGrp="1"/>
          </p:cNvSpPr>
          <p:nvPr>
            <p:ph type="dt" sz="half" idx="10"/>
          </p:nvPr>
        </p:nvSpPr>
        <p:spPr/>
        <p:txBody>
          <a:bodyPr/>
          <a:lstStyle/>
          <a:p>
            <a:fld id="{1BF7B9A3-EC5E-4DE9-B962-2DAE3C182F3F}" type="datetimeFigureOut">
              <a:rPr lang="en-US" smtClean="0"/>
              <a:t>10/25/2021</a:t>
            </a:fld>
            <a:endParaRPr lang="en-US"/>
          </a:p>
        </p:txBody>
      </p:sp>
      <p:sp>
        <p:nvSpPr>
          <p:cNvPr id="6" name="Footer Placeholder 5">
            <a:extLst>
              <a:ext uri="{FF2B5EF4-FFF2-40B4-BE49-F238E27FC236}">
                <a16:creationId xmlns:a16="http://schemas.microsoft.com/office/drawing/2014/main" id="{ABA214DB-AA03-4802-A577-824EBBE845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5BA13F-6327-4851-B7CA-883E0D5C5848}"/>
              </a:ext>
            </a:extLst>
          </p:cNvPr>
          <p:cNvSpPr>
            <a:spLocks noGrp="1"/>
          </p:cNvSpPr>
          <p:nvPr>
            <p:ph type="sldNum" sz="quarter" idx="12"/>
          </p:nvPr>
        </p:nvSpPr>
        <p:spPr/>
        <p:txBody>
          <a:bodyPr/>
          <a:lstStyle/>
          <a:p>
            <a:fld id="{CFEF6C46-A649-470A-8D96-54658B507CEE}" type="slidenum">
              <a:rPr lang="en-US" smtClean="0"/>
              <a:t>‹#›</a:t>
            </a:fld>
            <a:endParaRPr lang="en-US"/>
          </a:p>
        </p:txBody>
      </p:sp>
    </p:spTree>
    <p:extLst>
      <p:ext uri="{BB962C8B-B14F-4D97-AF65-F5344CB8AC3E}">
        <p14:creationId xmlns:p14="http://schemas.microsoft.com/office/powerpoint/2010/main" val="11862759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16ED90-46BC-417F-ABFA-B4B817F169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AF43983-68BA-4490-A6FB-26F5EA92B0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C0D3EE3-6D22-4D95-9B20-D78A4E92C33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65BBA4F-64A0-48F8-8E85-AD30B22465C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F53FD5-7007-4C1C-9130-1066D37D24C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A024BC-5781-43E3-B17E-5EADE5E8CAA0}"/>
              </a:ext>
            </a:extLst>
          </p:cNvPr>
          <p:cNvSpPr>
            <a:spLocks noGrp="1"/>
          </p:cNvSpPr>
          <p:nvPr>
            <p:ph type="dt" sz="half" idx="10"/>
          </p:nvPr>
        </p:nvSpPr>
        <p:spPr/>
        <p:txBody>
          <a:bodyPr/>
          <a:lstStyle/>
          <a:p>
            <a:fld id="{1BF7B9A3-EC5E-4DE9-B962-2DAE3C182F3F}" type="datetimeFigureOut">
              <a:rPr lang="en-US" smtClean="0"/>
              <a:t>10/25/2021</a:t>
            </a:fld>
            <a:endParaRPr lang="en-US"/>
          </a:p>
        </p:txBody>
      </p:sp>
      <p:sp>
        <p:nvSpPr>
          <p:cNvPr id="8" name="Footer Placeholder 7">
            <a:extLst>
              <a:ext uri="{FF2B5EF4-FFF2-40B4-BE49-F238E27FC236}">
                <a16:creationId xmlns:a16="http://schemas.microsoft.com/office/drawing/2014/main" id="{E0F48C49-B6C5-4DF3-AC2D-113C3B087B3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34F1960-89AE-4A41-9A99-72592E41FA0B}"/>
              </a:ext>
            </a:extLst>
          </p:cNvPr>
          <p:cNvSpPr>
            <a:spLocks noGrp="1"/>
          </p:cNvSpPr>
          <p:nvPr>
            <p:ph type="sldNum" sz="quarter" idx="12"/>
          </p:nvPr>
        </p:nvSpPr>
        <p:spPr/>
        <p:txBody>
          <a:bodyPr/>
          <a:lstStyle/>
          <a:p>
            <a:fld id="{CFEF6C46-A649-470A-8D96-54658B507CEE}" type="slidenum">
              <a:rPr lang="en-US" smtClean="0"/>
              <a:t>‹#›</a:t>
            </a:fld>
            <a:endParaRPr lang="en-US"/>
          </a:p>
        </p:txBody>
      </p:sp>
    </p:spTree>
    <p:extLst>
      <p:ext uri="{BB962C8B-B14F-4D97-AF65-F5344CB8AC3E}">
        <p14:creationId xmlns:p14="http://schemas.microsoft.com/office/powerpoint/2010/main" val="20864699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9C5B0-DD12-414D-8D39-D19F343CB2E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962C5B1-3035-484C-9AE1-DEAC60BCD085}"/>
              </a:ext>
            </a:extLst>
          </p:cNvPr>
          <p:cNvSpPr>
            <a:spLocks noGrp="1"/>
          </p:cNvSpPr>
          <p:nvPr>
            <p:ph type="dt" sz="half" idx="10"/>
          </p:nvPr>
        </p:nvSpPr>
        <p:spPr/>
        <p:txBody>
          <a:bodyPr/>
          <a:lstStyle/>
          <a:p>
            <a:fld id="{1BF7B9A3-EC5E-4DE9-B962-2DAE3C182F3F}" type="datetimeFigureOut">
              <a:rPr lang="en-US" smtClean="0"/>
              <a:t>10/25/2021</a:t>
            </a:fld>
            <a:endParaRPr lang="en-US"/>
          </a:p>
        </p:txBody>
      </p:sp>
      <p:sp>
        <p:nvSpPr>
          <p:cNvPr id="4" name="Footer Placeholder 3">
            <a:extLst>
              <a:ext uri="{FF2B5EF4-FFF2-40B4-BE49-F238E27FC236}">
                <a16:creationId xmlns:a16="http://schemas.microsoft.com/office/drawing/2014/main" id="{895FF90C-6182-4838-8EEB-439C484824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9688D8A-22D2-4C7D-B55A-C433A10A59DB}"/>
              </a:ext>
            </a:extLst>
          </p:cNvPr>
          <p:cNvSpPr>
            <a:spLocks noGrp="1"/>
          </p:cNvSpPr>
          <p:nvPr>
            <p:ph type="sldNum" sz="quarter" idx="12"/>
          </p:nvPr>
        </p:nvSpPr>
        <p:spPr/>
        <p:txBody>
          <a:bodyPr/>
          <a:lstStyle/>
          <a:p>
            <a:fld id="{CFEF6C46-A649-470A-8D96-54658B507CEE}" type="slidenum">
              <a:rPr lang="en-US" smtClean="0"/>
              <a:t>‹#›</a:t>
            </a:fld>
            <a:endParaRPr lang="en-US"/>
          </a:p>
        </p:txBody>
      </p:sp>
    </p:spTree>
    <p:extLst>
      <p:ext uri="{BB962C8B-B14F-4D97-AF65-F5344CB8AC3E}">
        <p14:creationId xmlns:p14="http://schemas.microsoft.com/office/powerpoint/2010/main" val="1341437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4A2A0A-8D6E-4A36-82C8-100F28752C51}"/>
              </a:ext>
            </a:extLst>
          </p:cNvPr>
          <p:cNvSpPr>
            <a:spLocks noGrp="1"/>
          </p:cNvSpPr>
          <p:nvPr>
            <p:ph type="dt" sz="half" idx="10"/>
          </p:nvPr>
        </p:nvSpPr>
        <p:spPr/>
        <p:txBody>
          <a:bodyPr/>
          <a:lstStyle/>
          <a:p>
            <a:fld id="{1BF7B9A3-EC5E-4DE9-B962-2DAE3C182F3F}" type="datetimeFigureOut">
              <a:rPr lang="en-US" smtClean="0"/>
              <a:t>10/25/2021</a:t>
            </a:fld>
            <a:endParaRPr lang="en-US"/>
          </a:p>
        </p:txBody>
      </p:sp>
      <p:sp>
        <p:nvSpPr>
          <p:cNvPr id="3" name="Footer Placeholder 2">
            <a:extLst>
              <a:ext uri="{FF2B5EF4-FFF2-40B4-BE49-F238E27FC236}">
                <a16:creationId xmlns:a16="http://schemas.microsoft.com/office/drawing/2014/main" id="{3ADCA34E-72F4-4ED6-8B3D-497376222A9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0F3EB53-199C-4B25-89E0-7C4889641E23}"/>
              </a:ext>
            </a:extLst>
          </p:cNvPr>
          <p:cNvSpPr>
            <a:spLocks noGrp="1"/>
          </p:cNvSpPr>
          <p:nvPr>
            <p:ph type="sldNum" sz="quarter" idx="12"/>
          </p:nvPr>
        </p:nvSpPr>
        <p:spPr/>
        <p:txBody>
          <a:bodyPr/>
          <a:lstStyle/>
          <a:p>
            <a:fld id="{CFEF6C46-A649-470A-8D96-54658B507CEE}" type="slidenum">
              <a:rPr lang="en-US" smtClean="0"/>
              <a:t>‹#›</a:t>
            </a:fld>
            <a:endParaRPr lang="en-US"/>
          </a:p>
        </p:txBody>
      </p:sp>
    </p:spTree>
    <p:extLst>
      <p:ext uri="{BB962C8B-B14F-4D97-AF65-F5344CB8AC3E}">
        <p14:creationId xmlns:p14="http://schemas.microsoft.com/office/powerpoint/2010/main" val="692522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E033B-8612-4727-BE3C-1265F2C771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9BE4B7C-4D35-4665-AB13-4BB2DB33B1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F7D68A-3807-4AA5-A951-A4229369FB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988EB9-1892-41A5-8474-1A68AC00E074}"/>
              </a:ext>
            </a:extLst>
          </p:cNvPr>
          <p:cNvSpPr>
            <a:spLocks noGrp="1"/>
          </p:cNvSpPr>
          <p:nvPr>
            <p:ph type="dt" sz="half" idx="10"/>
          </p:nvPr>
        </p:nvSpPr>
        <p:spPr/>
        <p:txBody>
          <a:bodyPr/>
          <a:lstStyle/>
          <a:p>
            <a:fld id="{1BF7B9A3-EC5E-4DE9-B962-2DAE3C182F3F}" type="datetimeFigureOut">
              <a:rPr lang="en-US" smtClean="0"/>
              <a:t>10/25/2021</a:t>
            </a:fld>
            <a:endParaRPr lang="en-US"/>
          </a:p>
        </p:txBody>
      </p:sp>
      <p:sp>
        <p:nvSpPr>
          <p:cNvPr id="6" name="Footer Placeholder 5">
            <a:extLst>
              <a:ext uri="{FF2B5EF4-FFF2-40B4-BE49-F238E27FC236}">
                <a16:creationId xmlns:a16="http://schemas.microsoft.com/office/drawing/2014/main" id="{9D3C6FFF-3D3A-453C-9DF4-F4CEFD25AC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9C42F8-0790-4A51-9973-A04A78A469D3}"/>
              </a:ext>
            </a:extLst>
          </p:cNvPr>
          <p:cNvSpPr>
            <a:spLocks noGrp="1"/>
          </p:cNvSpPr>
          <p:nvPr>
            <p:ph type="sldNum" sz="quarter" idx="12"/>
          </p:nvPr>
        </p:nvSpPr>
        <p:spPr/>
        <p:txBody>
          <a:bodyPr/>
          <a:lstStyle/>
          <a:p>
            <a:fld id="{CFEF6C46-A649-470A-8D96-54658B507CEE}" type="slidenum">
              <a:rPr lang="en-US" smtClean="0"/>
              <a:t>‹#›</a:t>
            </a:fld>
            <a:endParaRPr lang="en-US"/>
          </a:p>
        </p:txBody>
      </p:sp>
    </p:spTree>
    <p:extLst>
      <p:ext uri="{BB962C8B-B14F-4D97-AF65-F5344CB8AC3E}">
        <p14:creationId xmlns:p14="http://schemas.microsoft.com/office/powerpoint/2010/main" val="42422640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51F1B-0B34-461D-B6E4-8A120F5430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CE83D9A-3135-4C8B-8787-871358BF27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D85A498-359F-4450-9D82-AD72839D0A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B495B1-782F-4D0B-BA4C-6FFB378A3945}"/>
              </a:ext>
            </a:extLst>
          </p:cNvPr>
          <p:cNvSpPr>
            <a:spLocks noGrp="1"/>
          </p:cNvSpPr>
          <p:nvPr>
            <p:ph type="dt" sz="half" idx="10"/>
          </p:nvPr>
        </p:nvSpPr>
        <p:spPr/>
        <p:txBody>
          <a:bodyPr/>
          <a:lstStyle/>
          <a:p>
            <a:fld id="{1BF7B9A3-EC5E-4DE9-B962-2DAE3C182F3F}" type="datetimeFigureOut">
              <a:rPr lang="en-US" smtClean="0"/>
              <a:t>10/25/2021</a:t>
            </a:fld>
            <a:endParaRPr lang="en-US"/>
          </a:p>
        </p:txBody>
      </p:sp>
      <p:sp>
        <p:nvSpPr>
          <p:cNvPr id="6" name="Footer Placeholder 5">
            <a:extLst>
              <a:ext uri="{FF2B5EF4-FFF2-40B4-BE49-F238E27FC236}">
                <a16:creationId xmlns:a16="http://schemas.microsoft.com/office/drawing/2014/main" id="{018FE719-8B36-4682-A35E-FAB6F7E390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F20C96A-0EEE-4DA4-AB51-FF0EDFAB2058}"/>
              </a:ext>
            </a:extLst>
          </p:cNvPr>
          <p:cNvSpPr>
            <a:spLocks noGrp="1"/>
          </p:cNvSpPr>
          <p:nvPr>
            <p:ph type="sldNum" sz="quarter" idx="12"/>
          </p:nvPr>
        </p:nvSpPr>
        <p:spPr/>
        <p:txBody>
          <a:bodyPr/>
          <a:lstStyle/>
          <a:p>
            <a:fld id="{CFEF6C46-A649-470A-8D96-54658B507CEE}" type="slidenum">
              <a:rPr lang="en-US" smtClean="0"/>
              <a:t>‹#›</a:t>
            </a:fld>
            <a:endParaRPr lang="en-US"/>
          </a:p>
        </p:txBody>
      </p:sp>
    </p:spTree>
    <p:extLst>
      <p:ext uri="{BB962C8B-B14F-4D97-AF65-F5344CB8AC3E}">
        <p14:creationId xmlns:p14="http://schemas.microsoft.com/office/powerpoint/2010/main" val="41563754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D95AAE8-6758-4559-8FC2-5315E44902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6BFA77-D1BE-4BD1-B54D-F2EC4A6912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8780722-2E70-4BA1-B089-377DC9343C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F7B9A3-EC5E-4DE9-B962-2DAE3C182F3F}" type="datetimeFigureOut">
              <a:rPr lang="en-US" smtClean="0"/>
              <a:t>10/25/2021</a:t>
            </a:fld>
            <a:endParaRPr lang="en-US"/>
          </a:p>
        </p:txBody>
      </p:sp>
      <p:sp>
        <p:nvSpPr>
          <p:cNvPr id="5" name="Footer Placeholder 4">
            <a:extLst>
              <a:ext uri="{FF2B5EF4-FFF2-40B4-BE49-F238E27FC236}">
                <a16:creationId xmlns:a16="http://schemas.microsoft.com/office/drawing/2014/main" id="{F880D618-56D3-4A0F-9A0D-61EA83E957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C087F82-CAFB-410F-8E27-436244F39B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EF6C46-A649-470A-8D96-54658B507CEE}" type="slidenum">
              <a:rPr lang="en-US" smtClean="0"/>
              <a:t>‹#›</a:t>
            </a:fld>
            <a:endParaRPr lang="en-US"/>
          </a:p>
        </p:txBody>
      </p:sp>
    </p:spTree>
    <p:extLst>
      <p:ext uri="{BB962C8B-B14F-4D97-AF65-F5344CB8AC3E}">
        <p14:creationId xmlns:p14="http://schemas.microsoft.com/office/powerpoint/2010/main" val="11968339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ww.tsa.gov/coronavirus/passenger-throughput" TargetMode="External"/><Relationship Id="rId2" Type="http://schemas.openxmlformats.org/officeDocument/2006/relationships/hyperlink" Target="https://viatravelers.com/travel-puns/" TargetMode="External"/><Relationship Id="rId1" Type="http://schemas.openxmlformats.org/officeDocument/2006/relationships/slideLayout" Target="../slideLayouts/slideLayout7.xml"/><Relationship Id="rId4" Type="http://schemas.openxmlformats.org/officeDocument/2006/relationships/hyperlink" Target="https://data.worldbank.org/indicator/ST.INT.ARVL"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3" Type="http://schemas.openxmlformats.org/officeDocument/2006/relationships/hyperlink" Target="https://www.tsa.gov/coronavirus/passenger-throughput" TargetMode="External"/><Relationship Id="rId2" Type="http://schemas.openxmlformats.org/officeDocument/2006/relationships/hyperlink" Target="https://data.worldbank.org/indicator/ST.INT.ARV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F828D28-8E09-41CC-8229-3070B5467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8E718C14-F733-4ABD-8575-0831026E039F}"/>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22"/>
            <a:ext cx="12191977" cy="6858022"/>
          </a:xfrm>
          <a:prstGeom prst="rect">
            <a:avLst/>
          </a:prstGeom>
        </p:spPr>
      </p:pic>
      <p:sp>
        <p:nvSpPr>
          <p:cNvPr id="11" name="Rectangle 10">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46D344-3937-4F36-B2D9-ECF7BBDE6E1A}"/>
              </a:ext>
            </a:extLst>
          </p:cNvPr>
          <p:cNvSpPr>
            <a:spLocks noGrp="1"/>
          </p:cNvSpPr>
          <p:nvPr>
            <p:ph type="ctrTitle"/>
          </p:nvPr>
        </p:nvSpPr>
        <p:spPr>
          <a:xfrm>
            <a:off x="1641600" y="1944001"/>
            <a:ext cx="8748000" cy="2253599"/>
          </a:xfrm>
          <a:solidFill>
            <a:schemeClr val="tx2">
              <a:lumMod val="40000"/>
              <a:lumOff val="60000"/>
              <a:alpha val="71000"/>
            </a:schemeClr>
          </a:solidFill>
        </p:spPr>
        <p:txBody>
          <a:bodyPr anchor="t">
            <a:noAutofit/>
          </a:bodyPr>
          <a:lstStyle/>
          <a:p>
            <a:r>
              <a:rPr lang="en-US" sz="15000" b="0" dirty="0" err="1">
                <a:solidFill>
                  <a:srgbClr val="FFFFFF"/>
                </a:solidFill>
                <a:effectLst/>
                <a:latin typeface="Consolas" panose="020B0609020204030204" pitchFamily="49" charset="0"/>
                <a:ea typeface="HGSSoeiKakugothicUB" panose="020B0400000000000000" pitchFamily="34" charset="-128"/>
              </a:rPr>
              <a:t>PyTravel</a:t>
            </a:r>
            <a:endParaRPr lang="en-US" sz="15000" dirty="0">
              <a:solidFill>
                <a:srgbClr val="FFFFFF"/>
              </a:solidFill>
              <a:latin typeface="Consolas" panose="020B0609020204030204" pitchFamily="49" charset="0"/>
              <a:ea typeface="HGSSoeiKakugothicUB" panose="020B0400000000000000" pitchFamily="34" charset="-128"/>
            </a:endParaRPr>
          </a:p>
        </p:txBody>
      </p:sp>
      <p:sp>
        <p:nvSpPr>
          <p:cNvPr id="3" name="Subtitle 2">
            <a:extLst>
              <a:ext uri="{FF2B5EF4-FFF2-40B4-BE49-F238E27FC236}">
                <a16:creationId xmlns:a16="http://schemas.microsoft.com/office/drawing/2014/main" id="{69BEC1D5-E073-481D-8237-BE2A525118DB}"/>
              </a:ext>
            </a:extLst>
          </p:cNvPr>
          <p:cNvSpPr>
            <a:spLocks noGrp="1"/>
          </p:cNvSpPr>
          <p:nvPr>
            <p:ph type="subTitle" idx="1"/>
          </p:nvPr>
        </p:nvSpPr>
        <p:spPr>
          <a:xfrm>
            <a:off x="492267" y="5032799"/>
            <a:ext cx="2992534" cy="1384291"/>
          </a:xfrm>
          <a:solidFill>
            <a:schemeClr val="tx2">
              <a:lumMod val="40000"/>
              <a:lumOff val="60000"/>
              <a:alpha val="41000"/>
            </a:schemeClr>
          </a:solidFill>
        </p:spPr>
        <p:txBody>
          <a:bodyPr anchor="b">
            <a:normAutofit/>
          </a:bodyPr>
          <a:lstStyle/>
          <a:p>
            <a:pPr algn="l"/>
            <a:r>
              <a:rPr lang="en-US" dirty="0">
                <a:solidFill>
                  <a:srgbClr val="FFFFFF"/>
                </a:solidFill>
                <a:latin typeface="Consolas" panose="020B0609020204030204" pitchFamily="49" charset="0"/>
              </a:rPr>
              <a:t>Frank Lau</a:t>
            </a:r>
          </a:p>
          <a:p>
            <a:pPr algn="l"/>
            <a:r>
              <a:rPr lang="en-US" dirty="0">
                <a:solidFill>
                  <a:srgbClr val="FFFFFF"/>
                </a:solidFill>
                <a:latin typeface="Consolas" panose="020B0609020204030204" pitchFamily="49" charset="0"/>
              </a:rPr>
              <a:t>Monique Ferguson</a:t>
            </a:r>
          </a:p>
          <a:p>
            <a:pPr algn="l"/>
            <a:r>
              <a:rPr lang="en-US" dirty="0">
                <a:solidFill>
                  <a:srgbClr val="FFFFFF"/>
                </a:solidFill>
                <a:latin typeface="Consolas" panose="020B0609020204030204" pitchFamily="49" charset="0"/>
              </a:rPr>
              <a:t>Marcela Castaño</a:t>
            </a:r>
            <a:endParaRPr lang="en-US" dirty="0">
              <a:solidFill>
                <a:srgbClr val="FFFFFF"/>
              </a:solidFill>
            </a:endParaRPr>
          </a:p>
        </p:txBody>
      </p:sp>
      <p:sp>
        <p:nvSpPr>
          <p:cNvPr id="13" name="Rectangle 12">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75197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0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AD249-6D4F-4079-9C00-302794874370}"/>
              </a:ext>
            </a:extLst>
          </p:cNvPr>
          <p:cNvSpPr>
            <a:spLocks noGrp="1"/>
          </p:cNvSpPr>
          <p:nvPr>
            <p:ph type="title"/>
          </p:nvPr>
        </p:nvSpPr>
        <p:spPr>
          <a:xfrm>
            <a:off x="838200" y="493388"/>
            <a:ext cx="10515600" cy="1325563"/>
          </a:xfrm>
        </p:spPr>
        <p:txBody>
          <a:bodyPr/>
          <a:lstStyle/>
          <a:p>
            <a:r>
              <a:rPr lang="en-US" sz="4400" dirty="0">
                <a:latin typeface="Consolas" panose="020B0609020204030204" pitchFamily="49" charset="0"/>
              </a:rPr>
              <a:t>Data Cleanup and Exploration</a:t>
            </a:r>
            <a:endParaRPr lang="en-US" dirty="0"/>
          </a:p>
        </p:txBody>
      </p:sp>
      <p:sp>
        <p:nvSpPr>
          <p:cNvPr id="3" name="Content Placeholder 2">
            <a:extLst>
              <a:ext uri="{FF2B5EF4-FFF2-40B4-BE49-F238E27FC236}">
                <a16:creationId xmlns:a16="http://schemas.microsoft.com/office/drawing/2014/main" id="{7517EE53-8339-416C-90F5-7FE976E1C058}"/>
              </a:ext>
            </a:extLst>
          </p:cNvPr>
          <p:cNvSpPr>
            <a:spLocks noGrp="1"/>
          </p:cNvSpPr>
          <p:nvPr>
            <p:ph idx="1"/>
          </p:nvPr>
        </p:nvSpPr>
        <p:spPr>
          <a:xfrm>
            <a:off x="838200" y="1825625"/>
            <a:ext cx="10515600" cy="4641920"/>
          </a:xfrm>
        </p:spPr>
        <p:txBody>
          <a:bodyPr>
            <a:normAutofit fontScale="62500" lnSpcReduction="20000"/>
          </a:bodyPr>
          <a:lstStyle/>
          <a:p>
            <a:pPr marL="0" indent="0">
              <a:buNone/>
            </a:pPr>
            <a:r>
              <a:rPr lang="en-US" u="sng" dirty="0">
                <a:latin typeface="Consolas" panose="020B0609020204030204" pitchFamily="49" charset="0"/>
              </a:rPr>
              <a:t>Tourism and Travel</a:t>
            </a:r>
          </a:p>
          <a:p>
            <a:r>
              <a:rPr lang="en-US" dirty="0">
                <a:latin typeface="Consolas" panose="020B0609020204030204" pitchFamily="49" charset="0"/>
              </a:rPr>
              <a:t>For information on international tourism travel, we downloaded data from worldbank.org. This data set included the number of arrivals per year for each country up to 2019.</a:t>
            </a:r>
          </a:p>
          <a:p>
            <a:r>
              <a:rPr lang="en-US" dirty="0">
                <a:latin typeface="Consolas" panose="020B0609020204030204" pitchFamily="49" charset="0"/>
              </a:rPr>
              <a:t>Then we used </a:t>
            </a:r>
            <a:r>
              <a:rPr lang="en-US" dirty="0" err="1">
                <a:latin typeface="Consolas" panose="020B0609020204030204" pitchFamily="49" charset="0"/>
              </a:rPr>
              <a:t>geopy</a:t>
            </a:r>
            <a:r>
              <a:rPr lang="en-US" dirty="0">
                <a:latin typeface="Consolas" panose="020B0609020204030204" pitchFamily="49" charset="0"/>
              </a:rPr>
              <a:t> to append the latitude and longitude of each country into the data frame. Again, we used a for loop for this.</a:t>
            </a:r>
          </a:p>
          <a:p>
            <a:r>
              <a:rPr lang="en-US" dirty="0">
                <a:latin typeface="Consolas" panose="020B0609020204030204" pitchFamily="49" charset="0"/>
              </a:rPr>
              <a:t>The latitude and longitude columns were moved from the end of the column list. They were placed after the countries but before the year 1995.</a:t>
            </a:r>
          </a:p>
          <a:p>
            <a:r>
              <a:rPr lang="en-US" dirty="0">
                <a:latin typeface="Consolas" panose="020B0609020204030204" pitchFamily="49" charset="0"/>
              </a:rPr>
              <a:t>The melt function was used to unpivot the data frame from wide format to long format. Afterward, there was only one column that contained year values.</a:t>
            </a:r>
          </a:p>
          <a:p>
            <a:r>
              <a:rPr lang="en-US" dirty="0">
                <a:latin typeface="Consolas" panose="020B0609020204030204" pitchFamily="49" charset="0"/>
              </a:rPr>
              <a:t>From this data, we inferred that international travel has generally increased each year. However, there were slight dips in 2003 and 2009, which could be due to the Iraq war and the recession of 2008.</a:t>
            </a:r>
          </a:p>
          <a:p>
            <a:r>
              <a:rPr lang="en-US" dirty="0">
                <a:latin typeface="Consolas" panose="020B0609020204030204" pitchFamily="49" charset="0"/>
              </a:rPr>
              <a:t>The scatter geo and bar chart showed how the number of arrivals changed each year. The pie chart shows the percentage of visitors to each continent.</a:t>
            </a:r>
          </a:p>
          <a:p>
            <a:r>
              <a:rPr lang="en-US" dirty="0">
                <a:latin typeface="Consolas" panose="020B0609020204030204" pitchFamily="49" charset="0"/>
              </a:rPr>
              <a:t>For USA-specific information, we imported a TSA chart (https://www.tsa.gov/coronavirus/passenger-throughput), and the nulls were dropped. In addition, a line chart was produced which showed that in 2020 visitor travel plummeted compared to the 2019 year.</a:t>
            </a:r>
          </a:p>
        </p:txBody>
      </p:sp>
    </p:spTree>
    <p:extLst>
      <p:ext uri="{BB962C8B-B14F-4D97-AF65-F5344CB8AC3E}">
        <p14:creationId xmlns:p14="http://schemas.microsoft.com/office/powerpoint/2010/main" val="7838075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AD249-6D4F-4079-9C00-302794874370}"/>
              </a:ext>
            </a:extLst>
          </p:cNvPr>
          <p:cNvSpPr>
            <a:spLocks noGrp="1"/>
          </p:cNvSpPr>
          <p:nvPr>
            <p:ph type="title"/>
          </p:nvPr>
        </p:nvSpPr>
        <p:spPr>
          <a:xfrm>
            <a:off x="838200" y="493388"/>
            <a:ext cx="10515600" cy="1325563"/>
          </a:xfrm>
        </p:spPr>
        <p:txBody>
          <a:bodyPr/>
          <a:lstStyle/>
          <a:p>
            <a:r>
              <a:rPr lang="en-US" sz="4400" dirty="0">
                <a:latin typeface="Consolas" panose="020B0609020204030204" pitchFamily="49" charset="0"/>
              </a:rPr>
              <a:t>Data Cleanup and Exploration</a:t>
            </a:r>
            <a:endParaRPr lang="en-US" dirty="0"/>
          </a:p>
        </p:txBody>
      </p:sp>
      <p:sp>
        <p:nvSpPr>
          <p:cNvPr id="3" name="Content Placeholder 2">
            <a:extLst>
              <a:ext uri="{FF2B5EF4-FFF2-40B4-BE49-F238E27FC236}">
                <a16:creationId xmlns:a16="http://schemas.microsoft.com/office/drawing/2014/main" id="{7517EE53-8339-416C-90F5-7FE976E1C058}"/>
              </a:ext>
            </a:extLst>
          </p:cNvPr>
          <p:cNvSpPr>
            <a:spLocks noGrp="1"/>
          </p:cNvSpPr>
          <p:nvPr>
            <p:ph idx="1"/>
          </p:nvPr>
        </p:nvSpPr>
        <p:spPr/>
        <p:txBody>
          <a:bodyPr>
            <a:normAutofit fontScale="55000" lnSpcReduction="20000"/>
          </a:bodyPr>
          <a:lstStyle/>
          <a:p>
            <a:pPr marL="0" indent="0">
              <a:buNone/>
            </a:pPr>
            <a:r>
              <a:rPr lang="en-US" u="sng" dirty="0">
                <a:latin typeface="Consolas" panose="020B0609020204030204" pitchFamily="49" charset="0"/>
              </a:rPr>
              <a:t>Covid-19 Travel Restrictions</a:t>
            </a:r>
          </a:p>
          <a:p>
            <a:r>
              <a:rPr lang="en-US" dirty="0">
                <a:latin typeface="Consolas" panose="020B0609020204030204" pitchFamily="49" charset="0"/>
              </a:rPr>
              <a:t>In order to create the interactive map, we needed data on travel restrictions. In order to do this, we manually scraped data from https://www.kayak.com/travel-restrictions into a dataset called covidrestrictions.csv. This csv file contains Country information, A3 Codes, X and Y coordinates, COVID-19 travel requirements, and population vaccination percentages.</a:t>
            </a:r>
          </a:p>
          <a:p>
            <a:r>
              <a:rPr lang="en-US" dirty="0">
                <a:latin typeface="Consolas" panose="020B0609020204030204" pitchFamily="49" charset="0"/>
              </a:rPr>
              <a:t>Regarding the interactive map, we decided to use the package </a:t>
            </a:r>
            <a:r>
              <a:rPr lang="en-US" dirty="0" err="1">
                <a:latin typeface="Consolas" panose="020B0609020204030204" pitchFamily="49" charset="0"/>
              </a:rPr>
              <a:t>Geopandas</a:t>
            </a:r>
            <a:r>
              <a:rPr lang="en-US" dirty="0">
                <a:latin typeface="Consolas" panose="020B0609020204030204" pitchFamily="49" charset="0"/>
              </a:rPr>
              <a:t> and the python library Bokeh. These packages use polygon based shapes to form boundaries and layouts of different maps. Because we are creating a global map, we downloaded and utilized large scale cultural vectors provided from https://www.naturalearthdata.com/downloads/10m-cultural-vectors/.</a:t>
            </a:r>
          </a:p>
          <a:p>
            <a:r>
              <a:rPr lang="en-US" dirty="0">
                <a:latin typeface="Consolas" panose="020B0609020204030204" pitchFamily="49" charset="0"/>
              </a:rPr>
              <a:t>After requiring the two sets of data needed, we merged covidrestrictions.csv with the shape data. Using the merged </a:t>
            </a:r>
            <a:r>
              <a:rPr lang="en-US" dirty="0" err="1">
                <a:latin typeface="Consolas" panose="020B0609020204030204" pitchFamily="49" charset="0"/>
              </a:rPr>
              <a:t>dataframe</a:t>
            </a:r>
            <a:r>
              <a:rPr lang="en-US" dirty="0">
                <a:latin typeface="Consolas" panose="020B0609020204030204" pitchFamily="49" charset="0"/>
              </a:rPr>
              <a:t>, we proceeded to use bokeh functions to create and customize the interactive map.</a:t>
            </a:r>
          </a:p>
          <a:p>
            <a:r>
              <a:rPr lang="en-US" dirty="0">
                <a:latin typeface="Consolas" panose="020B0609020204030204" pitchFamily="49" charset="0"/>
              </a:rPr>
              <a:t>To optimize the merged data, we needed to explode the </a:t>
            </a:r>
            <a:r>
              <a:rPr lang="en-US" dirty="0" err="1">
                <a:latin typeface="Consolas" panose="020B0609020204030204" pitchFamily="49" charset="0"/>
              </a:rPr>
              <a:t>dataframe</a:t>
            </a:r>
            <a:r>
              <a:rPr lang="en-US" dirty="0">
                <a:latin typeface="Consolas" panose="020B0609020204030204" pitchFamily="49" charset="0"/>
              </a:rPr>
              <a:t> to convert </a:t>
            </a:r>
            <a:r>
              <a:rPr lang="en-US" dirty="0" err="1">
                <a:latin typeface="Consolas" panose="020B0609020204030204" pitchFamily="49" charset="0"/>
              </a:rPr>
              <a:t>multipolygons</a:t>
            </a:r>
            <a:r>
              <a:rPr lang="en-US" dirty="0">
                <a:latin typeface="Consolas" panose="020B0609020204030204" pitchFamily="49" charset="0"/>
              </a:rPr>
              <a:t> to polygons in order to avoid country boundary overlap.</a:t>
            </a:r>
          </a:p>
          <a:p>
            <a:r>
              <a:rPr lang="en-US" dirty="0">
                <a:latin typeface="Consolas" panose="020B0609020204030204" pitchFamily="49" charset="0"/>
              </a:rPr>
              <a:t>After customizing and prepping the plot, we finalized the plot by exporting it as an html. Hovering over individual countries will show the country name, status, restrictions, and population vaccination percentages if available.</a:t>
            </a:r>
          </a:p>
        </p:txBody>
      </p:sp>
    </p:spTree>
    <p:extLst>
      <p:ext uri="{BB962C8B-B14F-4D97-AF65-F5344CB8AC3E}">
        <p14:creationId xmlns:p14="http://schemas.microsoft.com/office/powerpoint/2010/main" val="41307214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AD249-6D4F-4079-9C00-302794874370}"/>
              </a:ext>
            </a:extLst>
          </p:cNvPr>
          <p:cNvSpPr>
            <a:spLocks noGrp="1"/>
          </p:cNvSpPr>
          <p:nvPr>
            <p:ph type="title"/>
          </p:nvPr>
        </p:nvSpPr>
        <p:spPr>
          <a:xfrm>
            <a:off x="838200" y="493388"/>
            <a:ext cx="10515600" cy="1325563"/>
          </a:xfrm>
        </p:spPr>
        <p:txBody>
          <a:bodyPr/>
          <a:lstStyle/>
          <a:p>
            <a:r>
              <a:rPr lang="en-US" sz="4400" dirty="0">
                <a:latin typeface="Consolas" panose="020B0609020204030204" pitchFamily="49" charset="0"/>
              </a:rPr>
              <a:t>Data Cleanup and Exploration</a:t>
            </a:r>
            <a:endParaRPr lang="en-US" dirty="0"/>
          </a:p>
        </p:txBody>
      </p:sp>
      <p:sp>
        <p:nvSpPr>
          <p:cNvPr id="3" name="Content Placeholder 2">
            <a:extLst>
              <a:ext uri="{FF2B5EF4-FFF2-40B4-BE49-F238E27FC236}">
                <a16:creationId xmlns:a16="http://schemas.microsoft.com/office/drawing/2014/main" id="{7517EE53-8339-416C-90F5-7FE976E1C058}"/>
              </a:ext>
            </a:extLst>
          </p:cNvPr>
          <p:cNvSpPr>
            <a:spLocks noGrp="1"/>
          </p:cNvSpPr>
          <p:nvPr>
            <p:ph idx="1"/>
          </p:nvPr>
        </p:nvSpPr>
        <p:spPr/>
        <p:txBody>
          <a:bodyPr/>
          <a:lstStyle/>
          <a:p>
            <a:pPr marL="0" indent="0">
              <a:buNone/>
            </a:pPr>
            <a:r>
              <a:rPr lang="en-US" u="sng" dirty="0"/>
              <a:t>Travel Planner</a:t>
            </a:r>
          </a:p>
          <a:p>
            <a:r>
              <a:rPr lang="en-US" dirty="0"/>
              <a:t>Describe the exploration and cleanup process.</a:t>
            </a:r>
          </a:p>
          <a:p>
            <a:r>
              <a:rPr lang="en-US" dirty="0"/>
              <a:t>Discuss insights you had while exploring the data that you didn't anticipate.</a:t>
            </a:r>
          </a:p>
          <a:p>
            <a:r>
              <a:rPr lang="en-US" dirty="0"/>
              <a:t>Discuss any problems that arose after exploring the data, and how you resolved them.</a:t>
            </a:r>
          </a:p>
          <a:p>
            <a:r>
              <a:rPr lang="en-US" dirty="0"/>
              <a:t>Present and discuss interesting figures developed during exploration, ideally with the help of </a:t>
            </a:r>
            <a:r>
              <a:rPr lang="en-US" dirty="0" err="1"/>
              <a:t>Jupyter</a:t>
            </a:r>
            <a:r>
              <a:rPr lang="en-US" dirty="0"/>
              <a:t> Notebook.</a:t>
            </a:r>
          </a:p>
          <a:p>
            <a:endParaRPr lang="en-US" dirty="0">
              <a:latin typeface="Consolas" panose="020B0609020204030204" pitchFamily="49" charset="0"/>
            </a:endParaRPr>
          </a:p>
        </p:txBody>
      </p:sp>
    </p:spTree>
    <p:extLst>
      <p:ext uri="{BB962C8B-B14F-4D97-AF65-F5344CB8AC3E}">
        <p14:creationId xmlns:p14="http://schemas.microsoft.com/office/powerpoint/2010/main" val="37223279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s and plots layered on a blue digital screen">
            <a:extLst>
              <a:ext uri="{FF2B5EF4-FFF2-40B4-BE49-F238E27FC236}">
                <a16:creationId xmlns:a16="http://schemas.microsoft.com/office/drawing/2014/main" id="{D42B1530-E1DA-4E93-B843-B5001DC2C119}"/>
              </a:ext>
            </a:extLst>
          </p:cNvPr>
          <p:cNvPicPr>
            <a:picLocks noChangeAspect="1"/>
          </p:cNvPicPr>
          <p:nvPr/>
        </p:nvPicPr>
        <p:blipFill rotWithShape="1">
          <a:blip r:embed="rId2">
            <a:alphaModFix amt="50000"/>
          </a:blip>
          <a:srcRect t="6893" b="18107"/>
          <a:stretch/>
        </p:blipFill>
        <p:spPr>
          <a:xfrm>
            <a:off x="20" y="1"/>
            <a:ext cx="12191980" cy="6857999"/>
          </a:xfrm>
          <a:prstGeom prst="rect">
            <a:avLst/>
          </a:prstGeom>
        </p:spPr>
      </p:pic>
      <p:sp>
        <p:nvSpPr>
          <p:cNvPr id="2" name="Title 1">
            <a:extLst>
              <a:ext uri="{FF2B5EF4-FFF2-40B4-BE49-F238E27FC236}">
                <a16:creationId xmlns:a16="http://schemas.microsoft.com/office/drawing/2014/main" id="{A14AD249-6D4F-4079-9C00-302794874370}"/>
              </a:ext>
            </a:extLst>
          </p:cNvPr>
          <p:cNvSpPr>
            <a:spLocks noGrp="1"/>
          </p:cNvSpPr>
          <p:nvPr>
            <p:ph type="title"/>
          </p:nvPr>
        </p:nvSpPr>
        <p:spPr>
          <a:xfrm>
            <a:off x="1572985" y="2049235"/>
            <a:ext cx="9144000" cy="2880733"/>
          </a:xfrm>
          <a:solidFill>
            <a:schemeClr val="tx1">
              <a:alpha val="30000"/>
            </a:schemeClr>
          </a:solidFill>
        </p:spPr>
        <p:txBody>
          <a:bodyPr vert="horz" lIns="91440" tIns="45720" rIns="91440" bIns="45720" rtlCol="0" anchor="b">
            <a:normAutofit/>
          </a:bodyPr>
          <a:lstStyle/>
          <a:p>
            <a:pPr algn="ctr"/>
            <a:r>
              <a:rPr lang="en-US" sz="8800" dirty="0">
                <a:solidFill>
                  <a:srgbClr val="FFFFFF"/>
                </a:solidFill>
                <a:latin typeface="Consolas" panose="020B0609020204030204" pitchFamily="49" charset="0"/>
              </a:rPr>
              <a:t>Data Analysis &amp; Discussion</a:t>
            </a:r>
          </a:p>
        </p:txBody>
      </p:sp>
    </p:spTree>
    <p:extLst>
      <p:ext uri="{BB962C8B-B14F-4D97-AF65-F5344CB8AC3E}">
        <p14:creationId xmlns:p14="http://schemas.microsoft.com/office/powerpoint/2010/main" val="840599376"/>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F2E37D-9343-400B-86AD-8226AEFDD302}"/>
              </a:ext>
            </a:extLst>
          </p:cNvPr>
          <p:cNvSpPr txBox="1"/>
          <p:nvPr/>
        </p:nvSpPr>
        <p:spPr>
          <a:xfrm>
            <a:off x="838200" y="1690687"/>
            <a:ext cx="10828563" cy="4062651"/>
          </a:xfrm>
          <a:prstGeom prst="rect">
            <a:avLst/>
          </a:prstGeom>
          <a:noFill/>
        </p:spPr>
        <p:txBody>
          <a:bodyPr wrap="square">
            <a:spAutoFit/>
          </a:bodyPr>
          <a:lstStyle/>
          <a:p>
            <a:r>
              <a:rPr lang="en-US" sz="2400" b="0" i="0" u="sng" dirty="0">
                <a:solidFill>
                  <a:srgbClr val="1D1C1D"/>
                </a:solidFill>
                <a:effectLst/>
                <a:latin typeface="Consolas" panose="020B0609020204030204" pitchFamily="49" charset="0"/>
              </a:rPr>
              <a:t>Tourism Analysis</a:t>
            </a:r>
          </a:p>
          <a:p>
            <a:pPr marL="285750" indent="-285750">
              <a:buFont typeface="Wingdings" panose="05000000000000000000" pitchFamily="2" charset="2"/>
              <a:buChar char="q"/>
            </a:pPr>
            <a:endParaRPr lang="en-US" b="0" i="0" dirty="0">
              <a:solidFill>
                <a:srgbClr val="1D1C1D"/>
              </a:solidFill>
              <a:effectLst/>
              <a:latin typeface="Consolas" panose="020B0609020204030204" pitchFamily="49" charset="0"/>
            </a:endParaRPr>
          </a:p>
          <a:p>
            <a:pPr marL="285750" indent="-285750">
              <a:buFont typeface="Wingdings" panose="05000000000000000000" pitchFamily="2" charset="2"/>
              <a:buChar char="q"/>
            </a:pPr>
            <a:r>
              <a:rPr lang="en-US" b="0" i="0" dirty="0">
                <a:solidFill>
                  <a:srgbClr val="1D1C1D"/>
                </a:solidFill>
                <a:effectLst/>
                <a:latin typeface="Consolas" panose="020B0609020204030204" pitchFamily="49" charset="0"/>
              </a:rPr>
              <a:t>How has worldwide travel progressed over the years?</a:t>
            </a:r>
          </a:p>
          <a:p>
            <a:pPr lvl="1"/>
            <a:br>
              <a:rPr lang="en-US" dirty="0">
                <a:latin typeface="Consolas" panose="020B0609020204030204" pitchFamily="49" charset="0"/>
              </a:rPr>
            </a:br>
            <a:r>
              <a:rPr lang="en-US" dirty="0">
                <a:latin typeface="Consolas" panose="020B0609020204030204" pitchFamily="49" charset="0"/>
              </a:rPr>
              <a:t>First, we needed to look at the number of arrivals for each country in each continent per year. Using a bar graph allowed us to visualize this data and conclude that worldwide travel increases due to increases in the number of arrivals each year.</a:t>
            </a:r>
          </a:p>
          <a:p>
            <a:pPr lvl="1"/>
            <a:endParaRPr lang="en-US" b="0" i="0" dirty="0">
              <a:solidFill>
                <a:srgbClr val="1D1C1D"/>
              </a:solidFill>
              <a:effectLst/>
              <a:latin typeface="Consolas" panose="020B0609020204030204" pitchFamily="49" charset="0"/>
            </a:endParaRPr>
          </a:p>
          <a:p>
            <a:pPr lvl="1"/>
            <a:r>
              <a:rPr lang="en-US" b="0" i="0" dirty="0">
                <a:solidFill>
                  <a:srgbClr val="1D1C1D"/>
                </a:solidFill>
                <a:effectLst/>
                <a:latin typeface="Consolas" panose="020B0609020204030204" pitchFamily="49" charset="0"/>
              </a:rPr>
              <a:t>From 1995 to 2019, the scatter geo shows that international visitor travel increases just about every year for all continents.</a:t>
            </a:r>
          </a:p>
          <a:p>
            <a:pPr lvl="1"/>
            <a:br>
              <a:rPr lang="en-US" dirty="0">
                <a:latin typeface="Consolas" panose="020B0609020204030204" pitchFamily="49" charset="0"/>
              </a:rPr>
            </a:br>
            <a:r>
              <a:rPr lang="en-US" b="0" i="0" dirty="0">
                <a:solidFill>
                  <a:srgbClr val="1D1C1D"/>
                </a:solidFill>
                <a:effectLst/>
                <a:latin typeface="Consolas" panose="020B0609020204030204" pitchFamily="49" charset="0"/>
              </a:rPr>
              <a:t>As the animation plays, we see that each point increases year to year, which signifies the number of arrivals.</a:t>
            </a:r>
          </a:p>
        </p:txBody>
      </p:sp>
      <p:sp>
        <p:nvSpPr>
          <p:cNvPr id="4" name="Title 1">
            <a:extLst>
              <a:ext uri="{FF2B5EF4-FFF2-40B4-BE49-F238E27FC236}">
                <a16:creationId xmlns:a16="http://schemas.microsoft.com/office/drawing/2014/main" id="{35A5C24A-6A0E-4497-9EFA-E061C986E42E}"/>
              </a:ext>
            </a:extLst>
          </p:cNvPr>
          <p:cNvSpPr txBox="1">
            <a:spLocks/>
          </p:cNvSpPr>
          <p:nvPr/>
        </p:nvSpPr>
        <p:spPr>
          <a:xfrm>
            <a:off x="838200" y="556995"/>
            <a:ext cx="10515600" cy="113369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latin typeface="Consolas" panose="020B0609020204030204" pitchFamily="49" charset="0"/>
              </a:rPr>
              <a:t>Data Analysis &amp; </a:t>
            </a:r>
            <a:r>
              <a:rPr lang="en-US" sz="5200" dirty="0">
                <a:latin typeface="Consolas" panose="020B0609020204030204" pitchFamily="49" charset="0"/>
              </a:rPr>
              <a:t>Discussion</a:t>
            </a:r>
          </a:p>
        </p:txBody>
      </p:sp>
    </p:spTree>
    <p:extLst>
      <p:ext uri="{BB962C8B-B14F-4D97-AF65-F5344CB8AC3E}">
        <p14:creationId xmlns:p14="http://schemas.microsoft.com/office/powerpoint/2010/main" val="28288279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22;p29">
            <a:extLst>
              <a:ext uri="{FF2B5EF4-FFF2-40B4-BE49-F238E27FC236}">
                <a16:creationId xmlns:a16="http://schemas.microsoft.com/office/drawing/2014/main" id="{C8BDFAB6-AF93-430B-B461-D2DC0E226092}"/>
              </a:ext>
            </a:extLst>
          </p:cNvPr>
          <p:cNvPicPr preferRelativeResize="0"/>
          <p:nvPr/>
        </p:nvPicPr>
        <p:blipFill>
          <a:blip r:embed="rId2">
            <a:alphaModFix/>
          </a:blip>
          <a:stretch>
            <a:fillRect/>
          </a:stretch>
        </p:blipFill>
        <p:spPr>
          <a:xfrm>
            <a:off x="1040950" y="416375"/>
            <a:ext cx="10654174" cy="5890525"/>
          </a:xfrm>
          <a:prstGeom prst="rect">
            <a:avLst/>
          </a:prstGeom>
          <a:noFill/>
          <a:ln>
            <a:noFill/>
          </a:ln>
        </p:spPr>
      </p:pic>
    </p:spTree>
    <p:extLst>
      <p:ext uri="{BB962C8B-B14F-4D97-AF65-F5344CB8AC3E}">
        <p14:creationId xmlns:p14="http://schemas.microsoft.com/office/powerpoint/2010/main" val="36014342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F73AE33-B9CF-480D-9EEC-7630272E4A0B}"/>
              </a:ext>
            </a:extLst>
          </p:cNvPr>
          <p:cNvSpPr txBox="1"/>
          <p:nvPr/>
        </p:nvSpPr>
        <p:spPr>
          <a:xfrm>
            <a:off x="842093" y="1690688"/>
            <a:ext cx="10661386" cy="3785652"/>
          </a:xfrm>
          <a:prstGeom prst="rect">
            <a:avLst/>
          </a:prstGeom>
          <a:noFill/>
        </p:spPr>
        <p:txBody>
          <a:bodyPr wrap="square">
            <a:spAutoFit/>
          </a:bodyPr>
          <a:lstStyle/>
          <a:p>
            <a:r>
              <a:rPr lang="en-US" sz="2400" b="0" i="0" u="sng" dirty="0">
                <a:solidFill>
                  <a:srgbClr val="1D1C1D"/>
                </a:solidFill>
                <a:effectLst/>
                <a:latin typeface="Consolas" panose="020B0609020204030204" pitchFamily="49" charset="0"/>
              </a:rPr>
              <a:t>Tourism Analysis</a:t>
            </a:r>
          </a:p>
          <a:p>
            <a:pPr marL="285750" indent="-285750">
              <a:buFont typeface="Wingdings" panose="05000000000000000000" pitchFamily="2" charset="2"/>
              <a:buChar char="q"/>
            </a:pPr>
            <a:endParaRPr lang="en-US" b="0" i="0" dirty="0">
              <a:solidFill>
                <a:srgbClr val="1D1C1D"/>
              </a:solidFill>
              <a:effectLst/>
              <a:latin typeface="Consolas" panose="020B0609020204030204" pitchFamily="49" charset="0"/>
            </a:endParaRPr>
          </a:p>
          <a:p>
            <a:pPr marL="285750" indent="-285750">
              <a:buFont typeface="Wingdings" panose="05000000000000000000" pitchFamily="2" charset="2"/>
              <a:buChar char="q"/>
            </a:pPr>
            <a:r>
              <a:rPr lang="en-US" b="0" i="0" dirty="0">
                <a:solidFill>
                  <a:srgbClr val="1D1C1D"/>
                </a:solidFill>
                <a:effectLst/>
                <a:latin typeface="Consolas" panose="020B0609020204030204" pitchFamily="49" charset="0"/>
              </a:rPr>
              <a:t>Which continents are the most traveled to?</a:t>
            </a:r>
          </a:p>
          <a:p>
            <a:pPr marL="285750" indent="-285750">
              <a:buFont typeface="Wingdings" panose="05000000000000000000" pitchFamily="2" charset="2"/>
              <a:buChar char="q"/>
            </a:pPr>
            <a:endParaRPr lang="en-US" b="0" i="0" dirty="0">
              <a:solidFill>
                <a:srgbClr val="1D1C1D"/>
              </a:solidFill>
              <a:effectLst/>
              <a:latin typeface="Consolas" panose="020B0609020204030204" pitchFamily="49" charset="0"/>
            </a:endParaRPr>
          </a:p>
          <a:p>
            <a:pPr lvl="1"/>
            <a:r>
              <a:rPr lang="en-US" dirty="0">
                <a:latin typeface="Consolas" panose="020B0609020204030204" pitchFamily="49" charset="0"/>
              </a:rPr>
              <a:t>We created a pie-chart that displayed the percentages of travel to each continent. </a:t>
            </a:r>
          </a:p>
          <a:p>
            <a:pPr lvl="1"/>
            <a:endParaRPr lang="en-US" b="0" i="0" dirty="0">
              <a:solidFill>
                <a:srgbClr val="1D1C1D"/>
              </a:solidFill>
              <a:effectLst/>
              <a:latin typeface="Consolas" panose="020B0609020204030204" pitchFamily="49" charset="0"/>
            </a:endParaRPr>
          </a:p>
          <a:p>
            <a:pPr lvl="1"/>
            <a:r>
              <a:rPr lang="en-US" b="0" i="0" dirty="0">
                <a:solidFill>
                  <a:srgbClr val="1D1C1D"/>
                </a:solidFill>
                <a:effectLst/>
                <a:latin typeface="Consolas" panose="020B0609020204030204" pitchFamily="49" charset="0"/>
              </a:rPr>
              <a:t>The pie chart shows that visitors travel most to Europe (38%), Asia (30.5%), and North America (20.1%).</a:t>
            </a:r>
          </a:p>
          <a:p>
            <a:pPr lvl="1"/>
            <a:br>
              <a:rPr lang="en-US" dirty="0">
                <a:latin typeface="Consolas" panose="020B0609020204030204" pitchFamily="49" charset="0"/>
              </a:rPr>
            </a:br>
            <a:r>
              <a:rPr lang="en-US" b="0" i="0" dirty="0">
                <a:solidFill>
                  <a:srgbClr val="1D1C1D"/>
                </a:solidFill>
                <a:effectLst/>
                <a:latin typeface="Consolas" panose="020B0609020204030204" pitchFamily="49" charset="0"/>
              </a:rPr>
              <a:t>The bar chart shows the progression throughout the year. There has generally been an increase each year from 1995 – 2019</a:t>
            </a:r>
          </a:p>
          <a:p>
            <a:endParaRPr lang="en-US" dirty="0">
              <a:solidFill>
                <a:srgbClr val="1D1C1D"/>
              </a:solidFill>
              <a:latin typeface="Consolas" panose="020B0609020204030204" pitchFamily="49" charset="0"/>
            </a:endParaRPr>
          </a:p>
        </p:txBody>
      </p:sp>
      <p:sp>
        <p:nvSpPr>
          <p:cNvPr id="4" name="Title 1">
            <a:extLst>
              <a:ext uri="{FF2B5EF4-FFF2-40B4-BE49-F238E27FC236}">
                <a16:creationId xmlns:a16="http://schemas.microsoft.com/office/drawing/2014/main" id="{91C0F7C6-F389-4435-8A60-57FFB2B5238D}"/>
              </a:ext>
            </a:extLst>
          </p:cNvPr>
          <p:cNvSpPr txBox="1">
            <a:spLocks/>
          </p:cNvSpPr>
          <p:nvPr/>
        </p:nvSpPr>
        <p:spPr>
          <a:xfrm>
            <a:off x="838200" y="556995"/>
            <a:ext cx="10515600" cy="113369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200" dirty="0">
                <a:latin typeface="Consolas" panose="020B0609020204030204" pitchFamily="49" charset="0"/>
              </a:rPr>
              <a:t>Data Analysis &amp; Discussion</a:t>
            </a:r>
          </a:p>
        </p:txBody>
      </p:sp>
    </p:spTree>
    <p:extLst>
      <p:ext uri="{BB962C8B-B14F-4D97-AF65-F5344CB8AC3E}">
        <p14:creationId xmlns:p14="http://schemas.microsoft.com/office/powerpoint/2010/main" val="11034838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oogle Shape;234;p31">
            <a:extLst>
              <a:ext uri="{FF2B5EF4-FFF2-40B4-BE49-F238E27FC236}">
                <a16:creationId xmlns:a16="http://schemas.microsoft.com/office/drawing/2014/main" id="{50D9132C-D249-46C0-A23F-3214FDFC3E67}"/>
              </a:ext>
            </a:extLst>
          </p:cNvPr>
          <p:cNvPicPr preferRelativeResize="0"/>
          <p:nvPr/>
        </p:nvPicPr>
        <p:blipFill>
          <a:blip r:embed="rId2">
            <a:alphaModFix/>
          </a:blip>
          <a:stretch>
            <a:fillRect/>
          </a:stretch>
        </p:blipFill>
        <p:spPr>
          <a:xfrm>
            <a:off x="1175650" y="139854"/>
            <a:ext cx="9601200" cy="3248025"/>
          </a:xfrm>
          <a:prstGeom prst="rect">
            <a:avLst/>
          </a:prstGeom>
          <a:noFill/>
          <a:ln>
            <a:noFill/>
          </a:ln>
        </p:spPr>
      </p:pic>
      <p:pic>
        <p:nvPicPr>
          <p:cNvPr id="4" name="Google Shape;235;p31">
            <a:extLst>
              <a:ext uri="{FF2B5EF4-FFF2-40B4-BE49-F238E27FC236}">
                <a16:creationId xmlns:a16="http://schemas.microsoft.com/office/drawing/2014/main" id="{C210310E-2596-4E00-AA1A-C1ED8ED19EE1}"/>
              </a:ext>
            </a:extLst>
          </p:cNvPr>
          <p:cNvPicPr preferRelativeResize="0"/>
          <p:nvPr/>
        </p:nvPicPr>
        <p:blipFill rotWithShape="1">
          <a:blip r:embed="rId3">
            <a:alphaModFix/>
          </a:blip>
          <a:srcRect t="4196"/>
          <a:stretch/>
        </p:blipFill>
        <p:spPr>
          <a:xfrm>
            <a:off x="929250" y="3519879"/>
            <a:ext cx="10602926" cy="3166375"/>
          </a:xfrm>
          <a:prstGeom prst="rect">
            <a:avLst/>
          </a:prstGeom>
          <a:noFill/>
          <a:ln>
            <a:noFill/>
          </a:ln>
        </p:spPr>
      </p:pic>
    </p:spTree>
    <p:extLst>
      <p:ext uri="{BB962C8B-B14F-4D97-AF65-F5344CB8AC3E}">
        <p14:creationId xmlns:p14="http://schemas.microsoft.com/office/powerpoint/2010/main" val="16044492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7DC735-45C9-470E-9E79-C5EDE36D0EAC}"/>
              </a:ext>
            </a:extLst>
          </p:cNvPr>
          <p:cNvSpPr txBox="1"/>
          <p:nvPr/>
        </p:nvSpPr>
        <p:spPr>
          <a:xfrm>
            <a:off x="838200" y="1690688"/>
            <a:ext cx="4362450" cy="4062651"/>
          </a:xfrm>
          <a:prstGeom prst="rect">
            <a:avLst/>
          </a:prstGeom>
          <a:noFill/>
        </p:spPr>
        <p:txBody>
          <a:bodyPr wrap="square">
            <a:spAutoFit/>
          </a:bodyPr>
          <a:lstStyle/>
          <a:p>
            <a:r>
              <a:rPr lang="en-US" sz="2400" b="0" i="0" u="sng" dirty="0">
                <a:solidFill>
                  <a:srgbClr val="1D1C1D"/>
                </a:solidFill>
                <a:effectLst/>
                <a:latin typeface="Consolas" panose="020B0609020204030204" pitchFamily="49" charset="0"/>
              </a:rPr>
              <a:t>Tourism Analysis</a:t>
            </a:r>
          </a:p>
          <a:p>
            <a:pPr marL="285750" indent="-285750">
              <a:buFont typeface="Wingdings" panose="05000000000000000000" pitchFamily="2" charset="2"/>
              <a:buChar char="q"/>
            </a:pPr>
            <a:endParaRPr lang="en-US" dirty="0">
              <a:latin typeface="Consolas" panose="020B0609020204030204" pitchFamily="49" charset="0"/>
            </a:endParaRPr>
          </a:p>
          <a:p>
            <a:pPr marL="285750" indent="-285750">
              <a:buFont typeface="Wingdings" panose="05000000000000000000" pitchFamily="2" charset="2"/>
              <a:buChar char="q"/>
            </a:pPr>
            <a:r>
              <a:rPr lang="en-US" dirty="0">
                <a:latin typeface="Consolas" panose="020B0609020204030204" pitchFamily="49" charset="0"/>
              </a:rPr>
              <a:t>How did COVID-19 affect the rate of travel in the USA?</a:t>
            </a:r>
          </a:p>
          <a:p>
            <a:pPr lvl="1"/>
            <a:endParaRPr lang="en-US" dirty="0">
              <a:latin typeface="Consolas" panose="020B0609020204030204" pitchFamily="49" charset="0"/>
            </a:endParaRPr>
          </a:p>
          <a:p>
            <a:pPr lvl="1"/>
            <a:r>
              <a:rPr lang="en-US" dirty="0">
                <a:latin typeface="Consolas" panose="020B0609020204030204" pitchFamily="49" charset="0"/>
              </a:rPr>
              <a:t>A line chart was suitable for showing this data retrieved from the TSA website. </a:t>
            </a:r>
          </a:p>
          <a:p>
            <a:pPr lvl="1"/>
            <a:endParaRPr lang="en-US" dirty="0">
              <a:latin typeface="Consolas" panose="020B0609020204030204" pitchFamily="49" charset="0"/>
            </a:endParaRPr>
          </a:p>
          <a:p>
            <a:pPr lvl="1"/>
            <a:r>
              <a:rPr lang="en-US" dirty="0">
                <a:latin typeface="Consolas" panose="020B0609020204030204" pitchFamily="49" charset="0"/>
              </a:rPr>
              <a:t>When compared to 2019 and 2021 data, the line for 2020 showed a significant decrease.</a:t>
            </a:r>
          </a:p>
          <a:p>
            <a:pPr lvl="1"/>
            <a:endParaRPr lang="en-US" dirty="0">
              <a:latin typeface="Consolas" panose="020B0609020204030204" pitchFamily="49" charset="0"/>
            </a:endParaRPr>
          </a:p>
        </p:txBody>
      </p:sp>
      <p:sp>
        <p:nvSpPr>
          <p:cNvPr id="6" name="Title 1">
            <a:extLst>
              <a:ext uri="{FF2B5EF4-FFF2-40B4-BE49-F238E27FC236}">
                <a16:creationId xmlns:a16="http://schemas.microsoft.com/office/drawing/2014/main" id="{A3A716BC-67DC-42DA-8C9C-A35029CEEA41}"/>
              </a:ext>
            </a:extLst>
          </p:cNvPr>
          <p:cNvSpPr txBox="1">
            <a:spLocks/>
          </p:cNvSpPr>
          <p:nvPr/>
        </p:nvSpPr>
        <p:spPr>
          <a:xfrm>
            <a:off x="838200" y="556995"/>
            <a:ext cx="10515600" cy="113369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latin typeface="Consolas" panose="020B0609020204030204" pitchFamily="49" charset="0"/>
              </a:rPr>
              <a:t>Data Analysis &amp; Discussion</a:t>
            </a:r>
            <a:endParaRPr lang="en-US" sz="5200" dirty="0">
              <a:latin typeface="Consolas" panose="020B0609020204030204" pitchFamily="49" charset="0"/>
            </a:endParaRPr>
          </a:p>
        </p:txBody>
      </p:sp>
      <p:pic>
        <p:nvPicPr>
          <p:cNvPr id="5" name="Google Shape;243;p32">
            <a:extLst>
              <a:ext uri="{FF2B5EF4-FFF2-40B4-BE49-F238E27FC236}">
                <a16:creationId xmlns:a16="http://schemas.microsoft.com/office/drawing/2014/main" id="{F3A9AB70-0660-47BC-AF10-43107AA4DF61}"/>
              </a:ext>
            </a:extLst>
          </p:cNvPr>
          <p:cNvPicPr preferRelativeResize="0"/>
          <p:nvPr/>
        </p:nvPicPr>
        <p:blipFill>
          <a:blip r:embed="rId2">
            <a:alphaModFix/>
          </a:blip>
          <a:stretch>
            <a:fillRect/>
          </a:stretch>
        </p:blipFill>
        <p:spPr>
          <a:xfrm>
            <a:off x="5353050" y="2724537"/>
            <a:ext cx="6686551" cy="1994984"/>
          </a:xfrm>
          <a:prstGeom prst="rect">
            <a:avLst/>
          </a:prstGeom>
          <a:noFill/>
          <a:ln>
            <a:noFill/>
          </a:ln>
        </p:spPr>
      </p:pic>
    </p:spTree>
    <p:extLst>
      <p:ext uri="{BB962C8B-B14F-4D97-AF65-F5344CB8AC3E}">
        <p14:creationId xmlns:p14="http://schemas.microsoft.com/office/powerpoint/2010/main" val="40766379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1A59D4-90A1-4525-BB96-204BEF278298}"/>
              </a:ext>
            </a:extLst>
          </p:cNvPr>
          <p:cNvSpPr txBox="1"/>
          <p:nvPr/>
        </p:nvSpPr>
        <p:spPr>
          <a:xfrm>
            <a:off x="838199" y="1690688"/>
            <a:ext cx="10697937" cy="3785652"/>
          </a:xfrm>
          <a:prstGeom prst="rect">
            <a:avLst/>
          </a:prstGeom>
          <a:noFill/>
        </p:spPr>
        <p:txBody>
          <a:bodyPr wrap="square">
            <a:spAutoFit/>
          </a:bodyPr>
          <a:lstStyle/>
          <a:p>
            <a:r>
              <a:rPr lang="en-US" sz="2400" b="0" i="0" u="sng" dirty="0">
                <a:solidFill>
                  <a:srgbClr val="1D1C1D"/>
                </a:solidFill>
                <a:effectLst/>
                <a:latin typeface="Consolas" panose="020B0609020204030204" pitchFamily="49" charset="0"/>
              </a:rPr>
              <a:t>COVID-19 Restrictions</a:t>
            </a:r>
          </a:p>
          <a:p>
            <a:pPr marL="285750" indent="-285750">
              <a:buFont typeface="Wingdings" panose="05000000000000000000" pitchFamily="2" charset="2"/>
              <a:buChar char="q"/>
            </a:pPr>
            <a:endParaRPr lang="en-US" dirty="0">
              <a:latin typeface="Consolas" panose="020B0609020204030204" pitchFamily="49" charset="0"/>
            </a:endParaRPr>
          </a:p>
          <a:p>
            <a:pPr marL="285750" indent="-285750">
              <a:buFont typeface="Wingdings" panose="05000000000000000000" pitchFamily="2" charset="2"/>
              <a:buChar char="q"/>
            </a:pPr>
            <a:r>
              <a:rPr lang="en-US" dirty="0">
                <a:latin typeface="Consolas" panose="020B0609020204030204" pitchFamily="49" charset="0"/>
              </a:rPr>
              <a:t>How has COVID-19 affected international travel from the United States?</a:t>
            </a:r>
          </a:p>
          <a:p>
            <a:endParaRPr lang="en-US" dirty="0">
              <a:latin typeface="Consolas" panose="020B0609020204030204" pitchFamily="49" charset="0"/>
            </a:endParaRPr>
          </a:p>
          <a:p>
            <a:pPr lvl="1"/>
            <a:r>
              <a:rPr lang="en-US" dirty="0">
                <a:latin typeface="Consolas" panose="020B0609020204030204" pitchFamily="49" charset="0"/>
              </a:rPr>
              <a:t>As a result of COVID-19, travel to international countries was categorized as either fully Open, Open with restrictions, or Closed. This is because international governments have enacted certain travel bans and restrictions depending on your country of origin.</a:t>
            </a:r>
          </a:p>
          <a:p>
            <a:pPr lvl="1"/>
            <a:endParaRPr lang="en-US" dirty="0">
              <a:latin typeface="Consolas" panose="020B0609020204030204" pitchFamily="49" charset="0"/>
            </a:endParaRPr>
          </a:p>
          <a:p>
            <a:pPr lvl="1"/>
            <a:r>
              <a:rPr lang="en-US" dirty="0">
                <a:latin typeface="Consolas" panose="020B0609020204030204" pitchFamily="49" charset="0"/>
              </a:rPr>
              <a:t>An interactive map was the best method to visualize the data. The legend of the map helps show how COVID-19 has affected international travel and break up the countries into three categories and colors, "Open," "Open with restrictions," and "Closed."</a:t>
            </a:r>
          </a:p>
        </p:txBody>
      </p:sp>
      <p:sp>
        <p:nvSpPr>
          <p:cNvPr id="4" name="Title 1">
            <a:extLst>
              <a:ext uri="{FF2B5EF4-FFF2-40B4-BE49-F238E27FC236}">
                <a16:creationId xmlns:a16="http://schemas.microsoft.com/office/drawing/2014/main" id="{2561DB58-2F78-4B47-9B8F-3FC241657BB9}"/>
              </a:ext>
            </a:extLst>
          </p:cNvPr>
          <p:cNvSpPr txBox="1">
            <a:spLocks/>
          </p:cNvSpPr>
          <p:nvPr/>
        </p:nvSpPr>
        <p:spPr>
          <a:xfrm>
            <a:off x="838200" y="556995"/>
            <a:ext cx="10515600" cy="113369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200" dirty="0">
                <a:latin typeface="Consolas" panose="020B0609020204030204" pitchFamily="49" charset="0"/>
              </a:rPr>
              <a:t>Data Analysis &amp; Discussion</a:t>
            </a:r>
          </a:p>
        </p:txBody>
      </p:sp>
    </p:spTree>
    <p:extLst>
      <p:ext uri="{BB962C8B-B14F-4D97-AF65-F5344CB8AC3E}">
        <p14:creationId xmlns:p14="http://schemas.microsoft.com/office/powerpoint/2010/main" val="40451934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Light bulb on yellow background with sketched light beams and cord">
            <a:extLst>
              <a:ext uri="{FF2B5EF4-FFF2-40B4-BE49-F238E27FC236}">
                <a16:creationId xmlns:a16="http://schemas.microsoft.com/office/drawing/2014/main" id="{2DA78AE8-08F3-4CB7-9ABC-C38E31D3FA66}"/>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10865"/>
                    </a14:imgEffect>
                    <a14:imgEffect>
                      <a14:saturation sat="114000"/>
                    </a14:imgEffect>
                  </a14:imgLayer>
                </a14:imgProps>
              </a:ext>
            </a:extLst>
          </a:blip>
          <a:srcRect t="8554"/>
          <a:stretch/>
        </p:blipFill>
        <p:spPr>
          <a:xfrm>
            <a:off x="20" y="7954"/>
            <a:ext cx="12191980" cy="6856718"/>
          </a:xfrm>
          <a:prstGeom prst="rect">
            <a:avLst/>
          </a:prstGeom>
        </p:spPr>
      </p:pic>
      <p:sp>
        <p:nvSpPr>
          <p:cNvPr id="14" name="TextBox 13">
            <a:extLst>
              <a:ext uri="{FF2B5EF4-FFF2-40B4-BE49-F238E27FC236}">
                <a16:creationId xmlns:a16="http://schemas.microsoft.com/office/drawing/2014/main" id="{83192E14-B85C-4C16-ADA6-A3A92053880E}"/>
              </a:ext>
            </a:extLst>
          </p:cNvPr>
          <p:cNvSpPr txBox="1"/>
          <p:nvPr/>
        </p:nvSpPr>
        <p:spPr>
          <a:xfrm rot="21021316">
            <a:off x="9664796" y="4482995"/>
            <a:ext cx="2129400" cy="923330"/>
          </a:xfrm>
          <a:prstGeom prst="rect">
            <a:avLst/>
          </a:prstGeom>
          <a:noFill/>
        </p:spPr>
        <p:txBody>
          <a:bodyPr wrap="square">
            <a:spAutoFit/>
          </a:bodyPr>
          <a:lstStyle/>
          <a:p>
            <a:pPr algn="ctr"/>
            <a:r>
              <a:rPr lang="en-US" b="0" i="0" dirty="0">
                <a:solidFill>
                  <a:srgbClr val="666666"/>
                </a:solidFill>
                <a:effectLst/>
                <a:latin typeface="Tw Cen MT Condensed" panose="020B0606020104020203" pitchFamily="34" charset="0"/>
              </a:rPr>
              <a:t>There will be lots of puns arriving soon, but we are experiencing some delays.</a:t>
            </a:r>
            <a:endParaRPr lang="en-US" dirty="0">
              <a:latin typeface="Tw Cen MT Condensed" panose="020B0606020104020203" pitchFamily="34" charset="0"/>
            </a:endParaRPr>
          </a:p>
        </p:txBody>
      </p:sp>
      <p:sp>
        <p:nvSpPr>
          <p:cNvPr id="16" name="Title 1">
            <a:extLst>
              <a:ext uri="{FF2B5EF4-FFF2-40B4-BE49-F238E27FC236}">
                <a16:creationId xmlns:a16="http://schemas.microsoft.com/office/drawing/2014/main" id="{4A1E4179-8187-4FDE-94FE-2B8972DE2F26}"/>
              </a:ext>
            </a:extLst>
          </p:cNvPr>
          <p:cNvSpPr>
            <a:spLocks noGrp="1"/>
          </p:cNvSpPr>
          <p:nvPr>
            <p:ph type="title"/>
          </p:nvPr>
        </p:nvSpPr>
        <p:spPr>
          <a:xfrm>
            <a:off x="593280" y="123950"/>
            <a:ext cx="10058400" cy="1373650"/>
          </a:xfrm>
          <a:effectLst>
            <a:outerShdw blurRad="50800" dist="38100" dir="2700000" algn="tl" rotWithShape="0">
              <a:prstClr val="black">
                <a:alpha val="40000"/>
              </a:prstClr>
            </a:outerShdw>
          </a:effectLst>
        </p:spPr>
        <p:txBody>
          <a:bodyPr vert="horz" lIns="91440" tIns="45720" rIns="91440" bIns="45720" rtlCol="0" anchor="b">
            <a:normAutofit/>
          </a:bodyPr>
          <a:lstStyle/>
          <a:p>
            <a:r>
              <a:rPr lang="en-US" sz="5200" dirty="0">
                <a:latin typeface="Consolas" panose="020B0609020204030204" pitchFamily="49" charset="0"/>
              </a:rPr>
              <a:t>Motivation</a:t>
            </a:r>
          </a:p>
        </p:txBody>
      </p:sp>
      <p:sp>
        <p:nvSpPr>
          <p:cNvPr id="18" name="Content Placeholder 2">
            <a:extLst>
              <a:ext uri="{FF2B5EF4-FFF2-40B4-BE49-F238E27FC236}">
                <a16:creationId xmlns:a16="http://schemas.microsoft.com/office/drawing/2014/main" id="{EEAFFCFA-77FD-4BA9-8562-A966710052E7}"/>
              </a:ext>
            </a:extLst>
          </p:cNvPr>
          <p:cNvSpPr>
            <a:spLocks noGrp="1"/>
          </p:cNvSpPr>
          <p:nvPr>
            <p:ph idx="1"/>
          </p:nvPr>
        </p:nvSpPr>
        <p:spPr>
          <a:xfrm>
            <a:off x="584821" y="1838581"/>
            <a:ext cx="5745238" cy="619404"/>
          </a:xfrm>
          <a:effectLst>
            <a:outerShdw blurRad="50800" dist="38100" dir="2700000" algn="tl" rotWithShape="0">
              <a:prstClr val="black">
                <a:alpha val="40000"/>
              </a:prstClr>
            </a:outerShdw>
          </a:effectLst>
        </p:spPr>
        <p:txBody>
          <a:bodyPr vert="horz" lIns="91440" tIns="45720" rIns="91440" bIns="45720" rtlCol="0">
            <a:noAutofit/>
          </a:bodyPr>
          <a:lstStyle/>
          <a:p>
            <a:pPr marL="0" indent="0">
              <a:lnSpc>
                <a:spcPct val="120000"/>
              </a:lnSpc>
              <a:buNone/>
            </a:pPr>
            <a:r>
              <a:rPr lang="en-US" sz="1800" dirty="0">
                <a:solidFill>
                  <a:schemeClr val="bg1"/>
                </a:solidFill>
                <a:effectLst>
                  <a:outerShdw blurRad="38100" dist="38100" dir="2700000" algn="tl">
                    <a:srgbClr val="000000">
                      <a:alpha val="43137"/>
                    </a:srgbClr>
                  </a:outerShdw>
                </a:effectLst>
                <a:latin typeface="Consolas" panose="020B0609020204030204" pitchFamily="49" charset="0"/>
              </a:rPr>
              <a:t>Early on, we decided we wanted to integrate data from free APIs into our project.</a:t>
            </a:r>
          </a:p>
        </p:txBody>
      </p:sp>
      <p:sp>
        <p:nvSpPr>
          <p:cNvPr id="20" name="TextBox 19">
            <a:extLst>
              <a:ext uri="{FF2B5EF4-FFF2-40B4-BE49-F238E27FC236}">
                <a16:creationId xmlns:a16="http://schemas.microsoft.com/office/drawing/2014/main" id="{ED986788-748E-447D-B2C5-58F835709EB6}"/>
              </a:ext>
            </a:extLst>
          </p:cNvPr>
          <p:cNvSpPr txBox="1"/>
          <p:nvPr/>
        </p:nvSpPr>
        <p:spPr>
          <a:xfrm>
            <a:off x="977714" y="3733652"/>
            <a:ext cx="6308686" cy="604183"/>
          </a:xfrm>
          <a:prstGeom prst="roundRect">
            <a:avLst>
              <a:gd name="adj" fmla="val 24130"/>
            </a:avLst>
          </a:prstGeom>
          <a:solidFill>
            <a:schemeClr val="bg1">
              <a:alpha val="67000"/>
            </a:schemeClr>
          </a:solidFill>
        </p:spPr>
        <p:txBody>
          <a:bodyPr wrap="square">
            <a:spAutoFit/>
            <a:scene3d>
              <a:camera prst="obliqueTopLeft"/>
              <a:lightRig rig="threePt" dir="t"/>
            </a:scene3d>
          </a:bodyPr>
          <a:lstStyle/>
          <a:p>
            <a:pPr marL="0" indent="0" algn="ctr">
              <a:buNone/>
            </a:pPr>
            <a:r>
              <a:rPr lang="en-US" sz="2800" b="1" dirty="0">
                <a:effectLst>
                  <a:outerShdw blurRad="50800" dist="38100" dir="8100000" algn="tr" rotWithShape="0">
                    <a:prstClr val="black">
                      <a:alpha val="40000"/>
                    </a:prstClr>
                  </a:outerShdw>
                </a:effectLst>
                <a:latin typeface="Tw Cen MT Condensed" panose="020B0606020104020203" pitchFamily="34" charset="0"/>
              </a:rPr>
              <a:t>Travel data sparked our attention the most</a:t>
            </a:r>
          </a:p>
        </p:txBody>
      </p:sp>
      <p:sp>
        <p:nvSpPr>
          <p:cNvPr id="22" name="TextBox 21">
            <a:extLst>
              <a:ext uri="{FF2B5EF4-FFF2-40B4-BE49-F238E27FC236}">
                <a16:creationId xmlns:a16="http://schemas.microsoft.com/office/drawing/2014/main" id="{ED226FD0-5A8F-4270-B523-A1AC5AC4D38C}"/>
              </a:ext>
            </a:extLst>
          </p:cNvPr>
          <p:cNvSpPr txBox="1"/>
          <p:nvPr/>
        </p:nvSpPr>
        <p:spPr>
          <a:xfrm>
            <a:off x="581714" y="5429244"/>
            <a:ext cx="7856436" cy="646331"/>
          </a:xfrm>
          <a:prstGeom prst="rect">
            <a:avLst/>
          </a:prstGeom>
          <a:effectLst>
            <a:outerShdw blurRad="50800" dist="38100" dir="2700000" algn="tl" rotWithShape="0">
              <a:prstClr val="black">
                <a:alpha val="40000"/>
              </a:prstClr>
            </a:outerShdw>
          </a:effectLst>
        </p:spPr>
        <p:txBody>
          <a:bodyPr vert="horz" lIns="91440" tIns="45720" rIns="91440" bIns="45720" rtlCol="0">
            <a:noAutofit/>
          </a:bodyPr>
          <a:lstStyle>
            <a:defPPr>
              <a:defRPr lang="en-US"/>
            </a:defPPr>
            <a:lvl1pPr indent="0">
              <a:lnSpc>
                <a:spcPct val="120000"/>
              </a:lnSpc>
              <a:spcBef>
                <a:spcPts val="1000"/>
              </a:spcBef>
              <a:buFont typeface="Arial" panose="020B0604020202020204" pitchFamily="34" charset="0"/>
              <a:buNone/>
              <a:defRPr>
                <a:solidFill>
                  <a:schemeClr val="bg1"/>
                </a:solidFill>
                <a:effectLst>
                  <a:outerShdw blurRad="38100" dist="38100" dir="2700000" algn="tl">
                    <a:srgbClr val="000000">
                      <a:alpha val="43137"/>
                    </a:srgbClr>
                  </a:outerShdw>
                </a:effectLst>
                <a:latin typeface="Consolas" panose="020B0609020204030204" pitchFamily="49"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u="sng" dirty="0"/>
              <a:t>We found dedicated APIs for flights, hotels, car rentals, parks &amp; trails, points of interest, etc.</a:t>
            </a:r>
          </a:p>
        </p:txBody>
      </p:sp>
      <p:sp>
        <p:nvSpPr>
          <p:cNvPr id="23" name="TextBox 22">
            <a:extLst>
              <a:ext uri="{FF2B5EF4-FFF2-40B4-BE49-F238E27FC236}">
                <a16:creationId xmlns:a16="http://schemas.microsoft.com/office/drawing/2014/main" id="{86B8FB28-7B51-4185-9F96-1ECA0017F02A}"/>
              </a:ext>
            </a:extLst>
          </p:cNvPr>
          <p:cNvSpPr txBox="1"/>
          <p:nvPr/>
        </p:nvSpPr>
        <p:spPr>
          <a:xfrm>
            <a:off x="675446" y="4522214"/>
            <a:ext cx="7160606" cy="646331"/>
          </a:xfrm>
          <a:prstGeom prst="rect">
            <a:avLst/>
          </a:prstGeom>
          <a:effectLst>
            <a:outerShdw blurRad="50800" dist="38100" dir="2700000" algn="tl" rotWithShape="0">
              <a:prstClr val="black">
                <a:alpha val="40000"/>
              </a:prstClr>
            </a:outerShdw>
          </a:effectLst>
        </p:spPr>
        <p:txBody>
          <a:bodyPr vert="horz" lIns="91440" tIns="45720" rIns="91440" bIns="45720" rtlCol="0">
            <a:noAutofit/>
          </a:bodyPr>
          <a:lstStyle>
            <a:defPPr>
              <a:defRPr lang="en-US"/>
            </a:defPPr>
            <a:lvl1pPr indent="0">
              <a:lnSpc>
                <a:spcPct val="120000"/>
              </a:lnSpc>
              <a:spcBef>
                <a:spcPts val="1000"/>
              </a:spcBef>
              <a:buFont typeface="Arial" panose="020B0604020202020204" pitchFamily="34" charset="0"/>
              <a:buNone/>
              <a:defRPr>
                <a:solidFill>
                  <a:schemeClr val="bg1"/>
                </a:solidFill>
                <a:effectLst>
                  <a:outerShdw blurRad="38100" dist="38100" dir="2700000" algn="tl">
                    <a:srgbClr val="000000">
                      <a:alpha val="43137"/>
                    </a:srgbClr>
                  </a:outerShdw>
                </a:effectLst>
                <a:latin typeface="Consolas" panose="020B0609020204030204" pitchFamily="49"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t>“There’s lots we can analyze here” we thought to ourselves, and we were right!</a:t>
            </a:r>
          </a:p>
        </p:txBody>
      </p:sp>
      <p:sp>
        <p:nvSpPr>
          <p:cNvPr id="24" name="TextBox 23">
            <a:extLst>
              <a:ext uri="{FF2B5EF4-FFF2-40B4-BE49-F238E27FC236}">
                <a16:creationId xmlns:a16="http://schemas.microsoft.com/office/drawing/2014/main" id="{3F87920C-82EC-4C44-ADA3-1F6852635B82}"/>
              </a:ext>
            </a:extLst>
          </p:cNvPr>
          <p:cNvSpPr txBox="1"/>
          <p:nvPr/>
        </p:nvSpPr>
        <p:spPr>
          <a:xfrm>
            <a:off x="777600" y="2721600"/>
            <a:ext cx="6112800" cy="733406"/>
          </a:xfrm>
          <a:prstGeom prst="rect">
            <a:avLst/>
          </a:prstGeom>
          <a:effectLst>
            <a:outerShdw blurRad="50800" dist="38100" dir="2700000" algn="tl" rotWithShape="0">
              <a:prstClr val="black">
                <a:alpha val="40000"/>
              </a:prstClr>
            </a:outerShdw>
          </a:effectLst>
        </p:spPr>
        <p:txBody>
          <a:bodyPr vert="horz" lIns="91440" tIns="45720" rIns="91440" bIns="45720" rtlCol="0">
            <a:noAutofit/>
          </a:bodyPr>
          <a:lstStyle>
            <a:lvl1pPr indent="0">
              <a:lnSpc>
                <a:spcPct val="120000"/>
              </a:lnSpc>
              <a:spcBef>
                <a:spcPts val="1000"/>
              </a:spcBef>
              <a:buFont typeface="Arial" panose="020B0604020202020204" pitchFamily="34" charset="0"/>
              <a:buNone/>
              <a:defRPr>
                <a:solidFill>
                  <a:schemeClr val="bg1"/>
                </a:solidFill>
                <a:effectLst>
                  <a:outerShdw blurRad="38100" dist="38100" dir="2700000" algn="tl">
                    <a:srgbClr val="000000">
                      <a:alpha val="43137"/>
                    </a:srgbClr>
                  </a:outerShdw>
                </a:effectLst>
                <a:latin typeface="Consolas" panose="020B0609020204030204" pitchFamily="49" charset="0"/>
              </a:defRPr>
            </a:lvl1pPr>
            <a:lvl2pPr marL="685800" indent="-228600">
              <a:lnSpc>
                <a:spcPct val="90000"/>
              </a:lnSpc>
              <a:spcBef>
                <a:spcPts val="500"/>
              </a:spcBef>
              <a:buFont typeface="Arial" panose="020B0604020202020204" pitchFamily="34" charset="0"/>
              <a:buChar char="•"/>
              <a:defRPr sz="2400"/>
            </a:lvl2pPr>
            <a:lvl3pPr marL="1143000" indent="-228600">
              <a:lnSpc>
                <a:spcPct val="90000"/>
              </a:lnSpc>
              <a:spcBef>
                <a:spcPts val="500"/>
              </a:spcBef>
              <a:buFont typeface="Arial" panose="020B0604020202020204" pitchFamily="34" charset="0"/>
              <a:buChar char="•"/>
              <a:defRPr sz="2000"/>
            </a:lvl3pPr>
            <a:lvl4pPr marL="1600200" indent="-228600">
              <a:lnSpc>
                <a:spcPct val="90000"/>
              </a:lnSpc>
              <a:spcBef>
                <a:spcPts val="500"/>
              </a:spcBef>
              <a:buFont typeface="Arial" panose="020B0604020202020204" pitchFamily="34" charset="0"/>
              <a:buChar char="•"/>
            </a:lvl4pPr>
            <a:lvl5pPr marL="2057400" indent="-228600">
              <a:lnSpc>
                <a:spcPct val="90000"/>
              </a:lnSpc>
              <a:spcBef>
                <a:spcPts val="500"/>
              </a:spcBef>
              <a:buFont typeface="Arial" panose="020B0604020202020204" pitchFamily="34" charset="0"/>
              <a:buChar cha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r>
              <a:rPr lang="en-US" dirty="0"/>
              <a:t>We explored a couple different sources and settled on using available APIs on RapidAPI.com </a:t>
            </a:r>
          </a:p>
        </p:txBody>
      </p:sp>
    </p:spTree>
    <p:extLst>
      <p:ext uri="{BB962C8B-B14F-4D97-AF65-F5344CB8AC3E}">
        <p14:creationId xmlns:p14="http://schemas.microsoft.com/office/powerpoint/2010/main" val="33301347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1A59D4-90A1-4525-BB96-204BEF278298}"/>
              </a:ext>
            </a:extLst>
          </p:cNvPr>
          <p:cNvSpPr txBox="1"/>
          <p:nvPr/>
        </p:nvSpPr>
        <p:spPr>
          <a:xfrm>
            <a:off x="838199" y="1690688"/>
            <a:ext cx="10608129" cy="4339650"/>
          </a:xfrm>
          <a:prstGeom prst="rect">
            <a:avLst/>
          </a:prstGeom>
          <a:noFill/>
        </p:spPr>
        <p:txBody>
          <a:bodyPr wrap="square">
            <a:spAutoFit/>
          </a:bodyPr>
          <a:lstStyle/>
          <a:p>
            <a:r>
              <a:rPr lang="en-US" sz="2400" b="0" i="0" u="sng" dirty="0">
                <a:solidFill>
                  <a:srgbClr val="1D1C1D"/>
                </a:solidFill>
                <a:effectLst/>
                <a:latin typeface="Consolas" panose="020B0609020204030204" pitchFamily="49" charset="0"/>
              </a:rPr>
              <a:t>COVID-19 Restrictions</a:t>
            </a:r>
          </a:p>
          <a:p>
            <a:pPr marL="285750" indent="-285750">
              <a:buFont typeface="Wingdings" panose="05000000000000000000" pitchFamily="2" charset="2"/>
              <a:buChar char="q"/>
            </a:pPr>
            <a:endParaRPr lang="en-US" dirty="0">
              <a:latin typeface="Consolas" panose="020B0609020204030204" pitchFamily="49" charset="0"/>
            </a:endParaRPr>
          </a:p>
          <a:p>
            <a:pPr marL="285750" indent="-285750">
              <a:buFont typeface="Wingdings" panose="05000000000000000000" pitchFamily="2" charset="2"/>
              <a:buChar char="q"/>
            </a:pPr>
            <a:r>
              <a:rPr lang="en-US" dirty="0">
                <a:latin typeface="Consolas" panose="020B0609020204030204" pitchFamily="49" charset="0"/>
              </a:rPr>
              <a:t>What are some of these travel restrictions that have been implemented due to COVID-19?</a:t>
            </a:r>
          </a:p>
          <a:p>
            <a:pPr lvl="1"/>
            <a:endParaRPr lang="en-US" dirty="0">
              <a:latin typeface="Consolas" panose="020B0609020204030204" pitchFamily="49" charset="0"/>
            </a:endParaRPr>
          </a:p>
          <a:p>
            <a:pPr lvl="1"/>
            <a:r>
              <a:rPr lang="en-US" dirty="0">
                <a:latin typeface="Consolas" panose="020B0609020204030204" pitchFamily="49" charset="0"/>
              </a:rPr>
              <a:t>Hovering over specific countries in the map will show current available data pertaining to individual country travel rules and restrictions in addition to vaccination percentages.</a:t>
            </a:r>
          </a:p>
          <a:p>
            <a:pPr lvl="1"/>
            <a:endParaRPr lang="en-US" dirty="0">
              <a:latin typeface="Consolas" panose="020B0609020204030204" pitchFamily="49" charset="0"/>
            </a:endParaRPr>
          </a:p>
          <a:p>
            <a:pPr lvl="1"/>
            <a:r>
              <a:rPr lang="en-US" dirty="0">
                <a:latin typeface="Consolas" panose="020B0609020204030204" pitchFamily="49" charset="0"/>
              </a:rPr>
              <a:t>Currently, most countries are in the category "open with restrictions." These countries require either mandatory vaccinations, quarantines, and COVID-19 PCR or antigen tests. Additionally, depending on the host nation, mandated quarantines can last up to a week or more, making short vacations to these countries illogical. </a:t>
            </a:r>
          </a:p>
          <a:p>
            <a:pPr lvl="1"/>
            <a:endParaRPr lang="en-US" dirty="0">
              <a:latin typeface="Consolas" panose="020B0609020204030204" pitchFamily="49" charset="0"/>
            </a:endParaRPr>
          </a:p>
        </p:txBody>
      </p:sp>
      <p:sp>
        <p:nvSpPr>
          <p:cNvPr id="4" name="Title 1">
            <a:extLst>
              <a:ext uri="{FF2B5EF4-FFF2-40B4-BE49-F238E27FC236}">
                <a16:creationId xmlns:a16="http://schemas.microsoft.com/office/drawing/2014/main" id="{2561DB58-2F78-4B47-9B8F-3FC241657BB9}"/>
              </a:ext>
            </a:extLst>
          </p:cNvPr>
          <p:cNvSpPr txBox="1">
            <a:spLocks/>
          </p:cNvSpPr>
          <p:nvPr/>
        </p:nvSpPr>
        <p:spPr>
          <a:xfrm>
            <a:off x="838200" y="556995"/>
            <a:ext cx="10515600" cy="113369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latin typeface="Consolas" panose="020B0609020204030204" pitchFamily="49" charset="0"/>
              </a:rPr>
              <a:t>Data Analysis &amp; </a:t>
            </a:r>
            <a:r>
              <a:rPr lang="en-US" sz="5200" dirty="0">
                <a:latin typeface="Consolas" panose="020B0609020204030204" pitchFamily="49" charset="0"/>
              </a:rPr>
              <a:t>Discussion</a:t>
            </a:r>
          </a:p>
        </p:txBody>
      </p:sp>
    </p:spTree>
    <p:extLst>
      <p:ext uri="{BB962C8B-B14F-4D97-AF65-F5344CB8AC3E}">
        <p14:creationId xmlns:p14="http://schemas.microsoft.com/office/powerpoint/2010/main" val="5578630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5D12381-E18B-425E-97F5-1E546173F7C2}"/>
              </a:ext>
            </a:extLst>
          </p:cNvPr>
          <p:cNvSpPr txBox="1"/>
          <p:nvPr/>
        </p:nvSpPr>
        <p:spPr>
          <a:xfrm>
            <a:off x="3208564" y="1967593"/>
            <a:ext cx="5094515" cy="369332"/>
          </a:xfrm>
          <a:prstGeom prst="rect">
            <a:avLst/>
          </a:prstGeom>
          <a:noFill/>
        </p:spPr>
        <p:txBody>
          <a:bodyPr wrap="square" rtlCol="0">
            <a:spAutoFit/>
          </a:bodyPr>
          <a:lstStyle/>
          <a:p>
            <a:r>
              <a:rPr lang="en-US" dirty="0"/>
              <a:t>(Plots)</a:t>
            </a:r>
          </a:p>
        </p:txBody>
      </p:sp>
    </p:spTree>
    <p:extLst>
      <p:ext uri="{BB962C8B-B14F-4D97-AF65-F5344CB8AC3E}">
        <p14:creationId xmlns:p14="http://schemas.microsoft.com/office/powerpoint/2010/main" val="34584023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1A59D4-90A1-4525-BB96-204BEF278298}"/>
              </a:ext>
            </a:extLst>
          </p:cNvPr>
          <p:cNvSpPr txBox="1"/>
          <p:nvPr/>
        </p:nvSpPr>
        <p:spPr>
          <a:xfrm>
            <a:off x="838199" y="1690688"/>
            <a:ext cx="4221035" cy="1231106"/>
          </a:xfrm>
          <a:prstGeom prst="rect">
            <a:avLst/>
          </a:prstGeom>
          <a:noFill/>
        </p:spPr>
        <p:txBody>
          <a:bodyPr wrap="square">
            <a:spAutoFit/>
          </a:bodyPr>
          <a:lstStyle/>
          <a:p>
            <a:r>
              <a:rPr lang="en-US" b="0" i="0" u="sng" dirty="0">
                <a:solidFill>
                  <a:srgbClr val="1D1C1D"/>
                </a:solidFill>
                <a:effectLst/>
                <a:latin typeface="Consolas" panose="020B0609020204030204" pitchFamily="49" charset="0"/>
              </a:rPr>
              <a:t>Travel Planner</a:t>
            </a:r>
          </a:p>
          <a:p>
            <a:pPr marL="285750" indent="-285750">
              <a:buFont typeface="Wingdings" panose="05000000000000000000" pitchFamily="2" charset="2"/>
              <a:buChar char="q"/>
            </a:pPr>
            <a:endParaRPr lang="en-US" sz="1400" dirty="0">
              <a:latin typeface="Consolas" panose="020B0609020204030204" pitchFamily="49" charset="0"/>
            </a:endParaRPr>
          </a:p>
          <a:p>
            <a:pPr marL="285750" indent="-285750">
              <a:buFont typeface="Wingdings" panose="05000000000000000000" pitchFamily="2" charset="2"/>
              <a:buChar char="q"/>
            </a:pPr>
            <a:r>
              <a:rPr lang="en-US" sz="1400" dirty="0">
                <a:latin typeface="Consolas" panose="020B0609020204030204" pitchFamily="49" charset="0"/>
              </a:rPr>
              <a:t>What are the flight options available for the client's intended destination?</a:t>
            </a:r>
          </a:p>
          <a:p>
            <a:pPr marL="285750" indent="-285750">
              <a:buFont typeface="Wingdings" panose="05000000000000000000" pitchFamily="2" charset="2"/>
              <a:buChar char="q"/>
            </a:pPr>
            <a:endParaRPr lang="en-US" sz="1400" dirty="0">
              <a:latin typeface="Consolas" panose="020B0609020204030204" pitchFamily="49" charset="0"/>
            </a:endParaRPr>
          </a:p>
        </p:txBody>
      </p:sp>
      <p:sp>
        <p:nvSpPr>
          <p:cNvPr id="4" name="Title 1">
            <a:extLst>
              <a:ext uri="{FF2B5EF4-FFF2-40B4-BE49-F238E27FC236}">
                <a16:creationId xmlns:a16="http://schemas.microsoft.com/office/drawing/2014/main" id="{2561DB58-2F78-4B47-9B8F-3FC241657BB9}"/>
              </a:ext>
            </a:extLst>
          </p:cNvPr>
          <p:cNvSpPr txBox="1">
            <a:spLocks/>
          </p:cNvSpPr>
          <p:nvPr/>
        </p:nvSpPr>
        <p:spPr>
          <a:xfrm>
            <a:off x="838200" y="556995"/>
            <a:ext cx="10515600" cy="113369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latin typeface="Consolas" panose="020B0609020204030204" pitchFamily="49" charset="0"/>
              </a:rPr>
              <a:t>Data Analysis &amp; </a:t>
            </a:r>
            <a:r>
              <a:rPr lang="en-US" sz="5200" dirty="0">
                <a:latin typeface="Consolas" panose="020B0609020204030204" pitchFamily="49" charset="0"/>
              </a:rPr>
              <a:t>Discussion</a:t>
            </a:r>
          </a:p>
        </p:txBody>
      </p:sp>
    </p:spTree>
    <p:extLst>
      <p:ext uri="{BB962C8B-B14F-4D97-AF65-F5344CB8AC3E}">
        <p14:creationId xmlns:p14="http://schemas.microsoft.com/office/powerpoint/2010/main" val="40130686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1A59D4-90A1-4525-BB96-204BEF278298}"/>
              </a:ext>
            </a:extLst>
          </p:cNvPr>
          <p:cNvSpPr txBox="1"/>
          <p:nvPr/>
        </p:nvSpPr>
        <p:spPr>
          <a:xfrm>
            <a:off x="838200" y="1690688"/>
            <a:ext cx="4140942" cy="1446550"/>
          </a:xfrm>
          <a:prstGeom prst="rect">
            <a:avLst/>
          </a:prstGeom>
          <a:noFill/>
        </p:spPr>
        <p:txBody>
          <a:bodyPr wrap="square">
            <a:spAutoFit/>
          </a:bodyPr>
          <a:lstStyle/>
          <a:p>
            <a:r>
              <a:rPr lang="en-US" b="0" i="0" u="sng" dirty="0">
                <a:solidFill>
                  <a:srgbClr val="1D1C1D"/>
                </a:solidFill>
                <a:effectLst/>
                <a:latin typeface="Consolas" panose="020B0609020204030204" pitchFamily="49" charset="0"/>
              </a:rPr>
              <a:t>Travel Planner</a:t>
            </a:r>
          </a:p>
          <a:p>
            <a:pPr marL="285750" indent="-285750">
              <a:buFont typeface="Wingdings" panose="05000000000000000000" pitchFamily="2" charset="2"/>
              <a:buChar char="q"/>
            </a:pPr>
            <a:endParaRPr lang="en-US" sz="1400" dirty="0">
              <a:latin typeface="Consolas" panose="020B0609020204030204" pitchFamily="49" charset="0"/>
            </a:endParaRPr>
          </a:p>
          <a:p>
            <a:pPr marL="285750" indent="-285750">
              <a:buFont typeface="Wingdings" panose="05000000000000000000" pitchFamily="2" charset="2"/>
              <a:buChar char="q"/>
            </a:pPr>
            <a:r>
              <a:rPr lang="en-US" sz="1400" dirty="0">
                <a:latin typeface="Consolas" panose="020B0609020204030204" pitchFamily="49" charset="0"/>
              </a:rPr>
              <a:t>What is the hotel availability in the destination of interest?</a:t>
            </a:r>
          </a:p>
          <a:p>
            <a:endParaRPr lang="en-US" sz="1400" dirty="0">
              <a:latin typeface="Consolas" panose="020B0609020204030204" pitchFamily="49" charset="0"/>
            </a:endParaRPr>
          </a:p>
          <a:p>
            <a:pPr marL="285750" indent="-285750">
              <a:buFont typeface="Wingdings" panose="05000000000000000000" pitchFamily="2" charset="2"/>
              <a:buChar char="q"/>
            </a:pPr>
            <a:endParaRPr lang="en-US" sz="1400" dirty="0">
              <a:latin typeface="Consolas" panose="020B0609020204030204" pitchFamily="49" charset="0"/>
            </a:endParaRPr>
          </a:p>
        </p:txBody>
      </p:sp>
      <p:sp>
        <p:nvSpPr>
          <p:cNvPr id="4" name="Title 1">
            <a:extLst>
              <a:ext uri="{FF2B5EF4-FFF2-40B4-BE49-F238E27FC236}">
                <a16:creationId xmlns:a16="http://schemas.microsoft.com/office/drawing/2014/main" id="{2561DB58-2F78-4B47-9B8F-3FC241657BB9}"/>
              </a:ext>
            </a:extLst>
          </p:cNvPr>
          <p:cNvSpPr txBox="1">
            <a:spLocks/>
          </p:cNvSpPr>
          <p:nvPr/>
        </p:nvSpPr>
        <p:spPr>
          <a:xfrm>
            <a:off x="838200" y="556995"/>
            <a:ext cx="10515600" cy="113369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latin typeface="Consolas" panose="020B0609020204030204" pitchFamily="49" charset="0"/>
              </a:rPr>
              <a:t>Data Analysis &amp; </a:t>
            </a:r>
            <a:r>
              <a:rPr lang="en-US" sz="5200" dirty="0">
                <a:latin typeface="Consolas" panose="020B0609020204030204" pitchFamily="49" charset="0"/>
              </a:rPr>
              <a:t>Discussion</a:t>
            </a:r>
          </a:p>
        </p:txBody>
      </p:sp>
    </p:spTree>
    <p:extLst>
      <p:ext uri="{BB962C8B-B14F-4D97-AF65-F5344CB8AC3E}">
        <p14:creationId xmlns:p14="http://schemas.microsoft.com/office/powerpoint/2010/main" val="38876544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1A59D4-90A1-4525-BB96-204BEF278298}"/>
              </a:ext>
            </a:extLst>
          </p:cNvPr>
          <p:cNvSpPr txBox="1"/>
          <p:nvPr/>
        </p:nvSpPr>
        <p:spPr>
          <a:xfrm>
            <a:off x="838200" y="1690688"/>
            <a:ext cx="4140942" cy="1661993"/>
          </a:xfrm>
          <a:prstGeom prst="rect">
            <a:avLst/>
          </a:prstGeom>
          <a:noFill/>
        </p:spPr>
        <p:txBody>
          <a:bodyPr wrap="square">
            <a:spAutoFit/>
          </a:bodyPr>
          <a:lstStyle/>
          <a:p>
            <a:r>
              <a:rPr lang="en-US" b="0" i="0" u="sng" dirty="0">
                <a:solidFill>
                  <a:srgbClr val="1D1C1D"/>
                </a:solidFill>
                <a:effectLst/>
                <a:latin typeface="Consolas" panose="020B0609020204030204" pitchFamily="49" charset="0"/>
              </a:rPr>
              <a:t>Travel Planner</a:t>
            </a:r>
          </a:p>
          <a:p>
            <a:endParaRPr lang="en-US" sz="1400" dirty="0">
              <a:latin typeface="Consolas" panose="020B0609020204030204" pitchFamily="49" charset="0"/>
            </a:endParaRPr>
          </a:p>
          <a:p>
            <a:pPr marL="285750" indent="-285750">
              <a:buFont typeface="Wingdings" panose="05000000000000000000" pitchFamily="2" charset="2"/>
              <a:buChar char="q"/>
            </a:pPr>
            <a:r>
              <a:rPr lang="en-US" sz="1400" dirty="0">
                <a:latin typeface="Consolas" panose="020B0609020204030204" pitchFamily="49" charset="0"/>
              </a:rPr>
              <a:t>What are some of the hotel options? How do these compare to each other in price and quality?</a:t>
            </a:r>
          </a:p>
          <a:p>
            <a:endParaRPr lang="en-US" sz="1400" dirty="0">
              <a:latin typeface="Consolas" panose="020B0609020204030204" pitchFamily="49" charset="0"/>
            </a:endParaRPr>
          </a:p>
          <a:p>
            <a:pPr marL="285750" indent="-285750">
              <a:buFont typeface="Wingdings" panose="05000000000000000000" pitchFamily="2" charset="2"/>
              <a:buChar char="q"/>
            </a:pPr>
            <a:endParaRPr lang="en-US" sz="1400" dirty="0">
              <a:latin typeface="Consolas" panose="020B0609020204030204" pitchFamily="49" charset="0"/>
            </a:endParaRPr>
          </a:p>
        </p:txBody>
      </p:sp>
      <p:sp>
        <p:nvSpPr>
          <p:cNvPr id="4" name="Title 1">
            <a:extLst>
              <a:ext uri="{FF2B5EF4-FFF2-40B4-BE49-F238E27FC236}">
                <a16:creationId xmlns:a16="http://schemas.microsoft.com/office/drawing/2014/main" id="{2561DB58-2F78-4B47-9B8F-3FC241657BB9}"/>
              </a:ext>
            </a:extLst>
          </p:cNvPr>
          <p:cNvSpPr txBox="1">
            <a:spLocks/>
          </p:cNvSpPr>
          <p:nvPr/>
        </p:nvSpPr>
        <p:spPr>
          <a:xfrm>
            <a:off x="838200" y="556995"/>
            <a:ext cx="10515600" cy="113369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latin typeface="Consolas" panose="020B0609020204030204" pitchFamily="49" charset="0"/>
              </a:rPr>
              <a:t>Data Analysis &amp; </a:t>
            </a:r>
            <a:r>
              <a:rPr lang="en-US" sz="5200" dirty="0">
                <a:latin typeface="Consolas" panose="020B0609020204030204" pitchFamily="49" charset="0"/>
              </a:rPr>
              <a:t>Discussion</a:t>
            </a:r>
          </a:p>
        </p:txBody>
      </p:sp>
    </p:spTree>
    <p:extLst>
      <p:ext uri="{BB962C8B-B14F-4D97-AF65-F5344CB8AC3E}">
        <p14:creationId xmlns:p14="http://schemas.microsoft.com/office/powerpoint/2010/main" val="37412030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1A59D4-90A1-4525-BB96-204BEF278298}"/>
              </a:ext>
            </a:extLst>
          </p:cNvPr>
          <p:cNvSpPr txBox="1"/>
          <p:nvPr/>
        </p:nvSpPr>
        <p:spPr>
          <a:xfrm>
            <a:off x="838200" y="1690688"/>
            <a:ext cx="4140942" cy="1446550"/>
          </a:xfrm>
          <a:prstGeom prst="rect">
            <a:avLst/>
          </a:prstGeom>
          <a:noFill/>
        </p:spPr>
        <p:txBody>
          <a:bodyPr wrap="square">
            <a:spAutoFit/>
          </a:bodyPr>
          <a:lstStyle/>
          <a:p>
            <a:r>
              <a:rPr lang="en-US" b="0" i="0" u="sng" dirty="0">
                <a:solidFill>
                  <a:srgbClr val="1D1C1D"/>
                </a:solidFill>
                <a:effectLst/>
                <a:latin typeface="Consolas" panose="020B0609020204030204" pitchFamily="49" charset="0"/>
              </a:rPr>
              <a:t>Travel Planner</a:t>
            </a:r>
          </a:p>
          <a:p>
            <a:endParaRPr lang="en-US" sz="1400" dirty="0">
              <a:latin typeface="Consolas" panose="020B0609020204030204" pitchFamily="49" charset="0"/>
            </a:endParaRPr>
          </a:p>
          <a:p>
            <a:pPr marL="285750" indent="-285750">
              <a:buFont typeface="Wingdings" panose="05000000000000000000" pitchFamily="2" charset="2"/>
              <a:buChar char="q"/>
            </a:pPr>
            <a:r>
              <a:rPr lang="en-US" sz="1400" dirty="0">
                <a:latin typeface="Consolas" panose="020B0609020204030204" pitchFamily="49" charset="0"/>
              </a:rPr>
              <a:t>How can we compare hotel locations with other points of reference?</a:t>
            </a:r>
          </a:p>
          <a:p>
            <a:pPr marL="285750" indent="-285750">
              <a:buFont typeface="Wingdings" panose="05000000000000000000" pitchFamily="2" charset="2"/>
              <a:buChar char="q"/>
            </a:pPr>
            <a:endParaRPr lang="en-US" sz="1400" dirty="0">
              <a:latin typeface="Consolas" panose="020B0609020204030204" pitchFamily="49" charset="0"/>
            </a:endParaRPr>
          </a:p>
          <a:p>
            <a:pPr marL="285750" indent="-285750">
              <a:buFont typeface="Wingdings" panose="05000000000000000000" pitchFamily="2" charset="2"/>
              <a:buChar char="q"/>
            </a:pPr>
            <a:endParaRPr lang="en-US" sz="1400" dirty="0">
              <a:latin typeface="Consolas" panose="020B0609020204030204" pitchFamily="49" charset="0"/>
            </a:endParaRPr>
          </a:p>
        </p:txBody>
      </p:sp>
      <p:sp>
        <p:nvSpPr>
          <p:cNvPr id="4" name="Title 1">
            <a:extLst>
              <a:ext uri="{FF2B5EF4-FFF2-40B4-BE49-F238E27FC236}">
                <a16:creationId xmlns:a16="http://schemas.microsoft.com/office/drawing/2014/main" id="{2561DB58-2F78-4B47-9B8F-3FC241657BB9}"/>
              </a:ext>
            </a:extLst>
          </p:cNvPr>
          <p:cNvSpPr txBox="1">
            <a:spLocks/>
          </p:cNvSpPr>
          <p:nvPr/>
        </p:nvSpPr>
        <p:spPr>
          <a:xfrm>
            <a:off x="838200" y="556995"/>
            <a:ext cx="10515600" cy="1133693"/>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dirty="0">
                <a:latin typeface="Consolas" panose="020B0609020204030204" pitchFamily="49" charset="0"/>
              </a:rPr>
              <a:t>Data Analysis &amp; </a:t>
            </a:r>
            <a:r>
              <a:rPr lang="en-US" sz="5200" dirty="0">
                <a:latin typeface="Consolas" panose="020B0609020204030204" pitchFamily="49" charset="0"/>
              </a:rPr>
              <a:t>Discussion</a:t>
            </a:r>
          </a:p>
        </p:txBody>
      </p:sp>
    </p:spTree>
    <p:extLst>
      <p:ext uri="{BB962C8B-B14F-4D97-AF65-F5344CB8AC3E}">
        <p14:creationId xmlns:p14="http://schemas.microsoft.com/office/powerpoint/2010/main" val="11051228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AD249-6D4F-4079-9C00-302794874370}"/>
              </a:ext>
            </a:extLst>
          </p:cNvPr>
          <p:cNvSpPr>
            <a:spLocks noGrp="1"/>
          </p:cNvSpPr>
          <p:nvPr>
            <p:ph type="title"/>
          </p:nvPr>
        </p:nvSpPr>
        <p:spPr>
          <a:xfrm>
            <a:off x="838200" y="493388"/>
            <a:ext cx="10515600" cy="1325563"/>
          </a:xfrm>
        </p:spPr>
        <p:txBody>
          <a:bodyPr/>
          <a:lstStyle/>
          <a:p>
            <a:r>
              <a:rPr lang="en-US" dirty="0">
                <a:latin typeface="Consolas" panose="020B0609020204030204" pitchFamily="49" charset="0"/>
              </a:rPr>
              <a:t>Post-Mortem</a:t>
            </a:r>
            <a:endParaRPr lang="en-US" dirty="0"/>
          </a:p>
        </p:txBody>
      </p:sp>
      <p:sp>
        <p:nvSpPr>
          <p:cNvPr id="4" name="Google Shape;290;p40">
            <a:extLst>
              <a:ext uri="{FF2B5EF4-FFF2-40B4-BE49-F238E27FC236}">
                <a16:creationId xmlns:a16="http://schemas.microsoft.com/office/drawing/2014/main" id="{309515EE-4671-429A-8E9D-7DD23A906EA8}"/>
              </a:ext>
            </a:extLst>
          </p:cNvPr>
          <p:cNvSpPr txBox="1">
            <a:spLocks noGrp="1"/>
          </p:cNvSpPr>
          <p:nvPr>
            <p:ph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150000"/>
              </a:lnSpc>
              <a:spcBef>
                <a:spcPts val="0"/>
              </a:spcBef>
              <a:spcAft>
                <a:spcPts val="0"/>
              </a:spcAft>
              <a:buClr>
                <a:schemeClr val="dk1"/>
              </a:buClr>
              <a:buSzPts val="2800"/>
              <a:buChar char="•"/>
            </a:pPr>
            <a:r>
              <a:rPr lang="en-US" sz="2000" dirty="0">
                <a:latin typeface="Consolas" panose="020B0609020204030204" pitchFamily="49" charset="0"/>
                <a:ea typeface="Consolas"/>
                <a:cs typeface="Consolas"/>
                <a:sym typeface="Consolas"/>
              </a:rPr>
              <a:t>Challenges</a:t>
            </a:r>
            <a:endParaRPr sz="2000" dirty="0">
              <a:latin typeface="Consolas" panose="020B0609020204030204" pitchFamily="49" charset="0"/>
              <a:ea typeface="Consolas"/>
              <a:cs typeface="Consolas"/>
              <a:sym typeface="Consolas"/>
            </a:endParaRPr>
          </a:p>
          <a:p>
            <a:pPr marL="685800" lvl="1" indent="-184150" algn="l" rtl="0">
              <a:lnSpc>
                <a:spcPct val="150000"/>
              </a:lnSpc>
              <a:spcBef>
                <a:spcPts val="0"/>
              </a:spcBef>
              <a:spcAft>
                <a:spcPts val="0"/>
              </a:spcAft>
              <a:buClr>
                <a:srgbClr val="0E101A"/>
              </a:buClr>
              <a:buSzPts val="1100"/>
              <a:buChar char="•"/>
            </a:pPr>
            <a:r>
              <a:rPr lang="en-US" sz="1400" dirty="0">
                <a:solidFill>
                  <a:srgbClr val="0E101A"/>
                </a:solidFill>
                <a:latin typeface="Consolas" panose="020B0609020204030204" pitchFamily="49" charset="0"/>
                <a:ea typeface="Arial"/>
                <a:cs typeface="Arial"/>
                <a:sym typeface="Arial"/>
              </a:rPr>
              <a:t>Working with </a:t>
            </a:r>
            <a:r>
              <a:rPr lang="en-US" sz="1400" dirty="0" err="1">
                <a:solidFill>
                  <a:srgbClr val="0E101A"/>
                </a:solidFill>
                <a:latin typeface="Consolas" panose="020B0609020204030204" pitchFamily="49" charset="0"/>
                <a:ea typeface="Arial"/>
                <a:cs typeface="Arial"/>
                <a:sym typeface="Arial"/>
              </a:rPr>
              <a:t>GeoPy</a:t>
            </a:r>
            <a:r>
              <a:rPr lang="en-US" sz="1400" dirty="0">
                <a:solidFill>
                  <a:srgbClr val="0E101A"/>
                </a:solidFill>
                <a:latin typeface="Consolas" panose="020B0609020204030204" pitchFamily="49" charset="0"/>
                <a:ea typeface="Arial"/>
                <a:cs typeface="Arial"/>
                <a:sym typeface="Arial"/>
              </a:rPr>
              <a:t> for the first time and creating a for loop to print out countries that </a:t>
            </a:r>
            <a:r>
              <a:rPr lang="en-US" sz="1400" dirty="0" err="1">
                <a:solidFill>
                  <a:srgbClr val="0E101A"/>
                </a:solidFill>
                <a:latin typeface="Consolas" panose="020B0609020204030204" pitchFamily="49" charset="0"/>
                <a:ea typeface="Arial"/>
                <a:cs typeface="Arial"/>
                <a:sym typeface="Arial"/>
              </a:rPr>
              <a:t>GeoPy</a:t>
            </a:r>
            <a:r>
              <a:rPr lang="en-US" sz="1400" dirty="0">
                <a:solidFill>
                  <a:srgbClr val="0E101A"/>
                </a:solidFill>
                <a:latin typeface="Consolas" panose="020B0609020204030204" pitchFamily="49" charset="0"/>
                <a:ea typeface="Arial"/>
                <a:cs typeface="Arial"/>
                <a:sym typeface="Arial"/>
              </a:rPr>
              <a:t> did not recognize. These "countries" were regions and had to be deleted from the data frame.</a:t>
            </a:r>
          </a:p>
          <a:p>
            <a:pPr marL="685800" lvl="1" indent="-184150" algn="l" rtl="0">
              <a:lnSpc>
                <a:spcPct val="150000"/>
              </a:lnSpc>
              <a:spcBef>
                <a:spcPts val="0"/>
              </a:spcBef>
              <a:spcAft>
                <a:spcPts val="0"/>
              </a:spcAft>
              <a:buClr>
                <a:srgbClr val="0E101A"/>
              </a:buClr>
              <a:buSzPts val="1100"/>
              <a:buChar char="•"/>
            </a:pPr>
            <a:endParaRPr sz="3200" dirty="0">
              <a:latin typeface="Consolas" panose="020B0609020204030204" pitchFamily="49" charset="0"/>
              <a:ea typeface="Consolas"/>
              <a:cs typeface="Consolas"/>
              <a:sym typeface="Consolas"/>
            </a:endParaRPr>
          </a:p>
          <a:p>
            <a:pPr marL="228600" lvl="0" indent="-228600" algn="l" rtl="0">
              <a:lnSpc>
                <a:spcPct val="150000"/>
              </a:lnSpc>
              <a:spcBef>
                <a:spcPts val="1000"/>
              </a:spcBef>
              <a:spcAft>
                <a:spcPts val="0"/>
              </a:spcAft>
              <a:buClr>
                <a:schemeClr val="dk1"/>
              </a:buClr>
              <a:buSzPts val="2800"/>
              <a:buChar char="•"/>
            </a:pPr>
            <a:r>
              <a:rPr lang="en-US" sz="2000" dirty="0">
                <a:latin typeface="Consolas" panose="020B0609020204030204" pitchFamily="49" charset="0"/>
                <a:ea typeface="Consolas"/>
                <a:cs typeface="Consolas"/>
                <a:sym typeface="Consolas"/>
              </a:rPr>
              <a:t>What would we research next?</a:t>
            </a:r>
            <a:endParaRPr sz="2000" dirty="0">
              <a:latin typeface="Consolas" panose="020B0609020204030204" pitchFamily="49" charset="0"/>
              <a:ea typeface="Consolas"/>
              <a:cs typeface="Consolas"/>
              <a:sym typeface="Consolas"/>
            </a:endParaRPr>
          </a:p>
          <a:p>
            <a:pPr marL="685800" lvl="1" indent="-184150" algn="l" rtl="0">
              <a:lnSpc>
                <a:spcPct val="150000"/>
              </a:lnSpc>
              <a:spcBef>
                <a:spcPts val="0"/>
              </a:spcBef>
              <a:spcAft>
                <a:spcPts val="0"/>
              </a:spcAft>
              <a:buClr>
                <a:srgbClr val="0E101A"/>
              </a:buClr>
              <a:buSzPts val="1100"/>
              <a:buChar char="•"/>
            </a:pPr>
            <a:r>
              <a:rPr lang="en-US" sz="1400" dirty="0">
                <a:solidFill>
                  <a:srgbClr val="0E101A"/>
                </a:solidFill>
                <a:latin typeface="Consolas" panose="020B0609020204030204" pitchFamily="49" charset="0"/>
                <a:ea typeface="Arial"/>
                <a:cs typeface="Arial"/>
                <a:sym typeface="Arial"/>
              </a:rPr>
              <a:t>We would look into specific country data and identify more tourist visitations throughout the years with more time. </a:t>
            </a:r>
            <a:endParaRPr sz="1400" dirty="0">
              <a:solidFill>
                <a:srgbClr val="0E101A"/>
              </a:solidFill>
              <a:latin typeface="Consolas" panose="020B0609020204030204" pitchFamily="49" charset="0"/>
              <a:ea typeface="Arial"/>
              <a:cs typeface="Arial"/>
              <a:sym typeface="Arial"/>
            </a:endParaRPr>
          </a:p>
          <a:p>
            <a:pPr marL="685800" lvl="1" indent="-184150" algn="l" rtl="0">
              <a:lnSpc>
                <a:spcPct val="150000"/>
              </a:lnSpc>
              <a:spcBef>
                <a:spcPts val="0"/>
              </a:spcBef>
              <a:spcAft>
                <a:spcPts val="0"/>
              </a:spcAft>
              <a:buClr>
                <a:srgbClr val="0E101A"/>
              </a:buClr>
              <a:buSzPts val="1100"/>
              <a:buChar char="•"/>
            </a:pPr>
            <a:r>
              <a:rPr lang="en-US" sz="1400" dirty="0">
                <a:solidFill>
                  <a:srgbClr val="0E101A"/>
                </a:solidFill>
                <a:latin typeface="Consolas" panose="020B0609020204030204" pitchFamily="49" charset="0"/>
                <a:ea typeface="Arial"/>
                <a:cs typeface="Arial"/>
                <a:sym typeface="Arial"/>
              </a:rPr>
              <a:t>Look at the most traveled areas and for potential trends to show up and coming popular travel destinations.</a:t>
            </a:r>
            <a:endParaRPr sz="1400" dirty="0">
              <a:solidFill>
                <a:srgbClr val="0E101A"/>
              </a:solidFill>
              <a:latin typeface="Consolas" panose="020B0609020204030204" pitchFamily="49" charset="0"/>
              <a:ea typeface="Arial"/>
              <a:cs typeface="Arial"/>
              <a:sym typeface="Arial"/>
            </a:endParaRPr>
          </a:p>
          <a:p>
            <a:pPr marL="0" lvl="0" indent="0" algn="l" rtl="0">
              <a:lnSpc>
                <a:spcPct val="90000"/>
              </a:lnSpc>
              <a:spcBef>
                <a:spcPts val="1000"/>
              </a:spcBef>
              <a:spcAft>
                <a:spcPts val="0"/>
              </a:spcAft>
              <a:buNone/>
            </a:pPr>
            <a:endParaRPr dirty="0">
              <a:latin typeface="Consolas" panose="020B0609020204030204" pitchFamily="49" charset="0"/>
              <a:ea typeface="Consolas"/>
              <a:cs typeface="Consolas"/>
              <a:sym typeface="Consolas"/>
            </a:endParaRPr>
          </a:p>
          <a:p>
            <a:pPr marL="228600" lvl="0" indent="-50800" algn="l" rtl="0">
              <a:lnSpc>
                <a:spcPct val="90000"/>
              </a:lnSpc>
              <a:spcBef>
                <a:spcPts val="1000"/>
              </a:spcBef>
              <a:spcAft>
                <a:spcPts val="0"/>
              </a:spcAft>
              <a:buClr>
                <a:schemeClr val="dk1"/>
              </a:buClr>
              <a:buSzPts val="2800"/>
              <a:buNone/>
            </a:pPr>
            <a:endParaRPr dirty="0">
              <a:latin typeface="Consolas" panose="020B0609020204030204" pitchFamily="49" charset="0"/>
              <a:ea typeface="Consolas"/>
              <a:cs typeface="Consolas"/>
              <a:sym typeface="Consolas"/>
            </a:endParaRPr>
          </a:p>
        </p:txBody>
      </p:sp>
    </p:spTree>
    <p:extLst>
      <p:ext uri="{BB962C8B-B14F-4D97-AF65-F5344CB8AC3E}">
        <p14:creationId xmlns:p14="http://schemas.microsoft.com/office/powerpoint/2010/main" val="704806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2D20733-3D8D-475A-9101-93487E052877}"/>
              </a:ext>
            </a:extLst>
          </p:cNvPr>
          <p:cNvSpPr txBox="1"/>
          <p:nvPr/>
        </p:nvSpPr>
        <p:spPr>
          <a:xfrm>
            <a:off x="6868012" y="927749"/>
            <a:ext cx="2976806" cy="369332"/>
          </a:xfrm>
          <a:prstGeom prst="rect">
            <a:avLst/>
          </a:prstGeom>
          <a:noFill/>
        </p:spPr>
        <p:txBody>
          <a:bodyPr wrap="square" rtlCol="0">
            <a:spAutoFit/>
          </a:bodyPr>
          <a:lstStyle/>
          <a:p>
            <a:r>
              <a:rPr lang="en-US" dirty="0"/>
              <a:t>(not required)</a:t>
            </a:r>
          </a:p>
        </p:txBody>
      </p:sp>
      <p:sp>
        <p:nvSpPr>
          <p:cNvPr id="4" name="Google Shape;295;p41">
            <a:extLst>
              <a:ext uri="{FF2B5EF4-FFF2-40B4-BE49-F238E27FC236}">
                <a16:creationId xmlns:a16="http://schemas.microsoft.com/office/drawing/2014/main" id="{2D81E98A-91FD-45F6-9385-5E10B50F496A}"/>
              </a:ext>
            </a:extLst>
          </p:cNvPr>
          <p:cNvSpPr txBox="1"/>
          <p:nvPr/>
        </p:nvSpPr>
        <p:spPr>
          <a:xfrm>
            <a:off x="996462" y="662354"/>
            <a:ext cx="7285800" cy="3971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dirty="0">
                <a:solidFill>
                  <a:schemeClr val="dk1"/>
                </a:solidFill>
                <a:latin typeface="Consolas" panose="020B0609020204030204" pitchFamily="49" charset="0"/>
                <a:ea typeface="Calibri"/>
                <a:cs typeface="Calibri"/>
                <a:sym typeface="Calibri"/>
              </a:rPr>
              <a:t>Appendix</a:t>
            </a:r>
            <a:endParaRPr dirty="0">
              <a:latin typeface="Consolas" panose="020B0609020204030204" pitchFamily="49" charset="0"/>
            </a:endParaRPr>
          </a:p>
          <a:p>
            <a:pPr marL="0" marR="0" lvl="0" indent="0" algn="l" rtl="0">
              <a:spcBef>
                <a:spcPts val="0"/>
              </a:spcBef>
              <a:spcAft>
                <a:spcPts val="0"/>
              </a:spcAft>
              <a:buNone/>
            </a:pPr>
            <a:endParaRPr sz="1800" dirty="0">
              <a:solidFill>
                <a:schemeClr val="dk1"/>
              </a:solidFill>
              <a:latin typeface="Consolas" panose="020B0609020204030204" pitchFamily="49" charset="0"/>
              <a:ea typeface="Calibri"/>
              <a:cs typeface="Calibri"/>
              <a:sym typeface="Calibri"/>
            </a:endParaRPr>
          </a:p>
          <a:p>
            <a:pPr marL="0" marR="0" lvl="0" indent="0" algn="l" rtl="0">
              <a:spcBef>
                <a:spcPts val="0"/>
              </a:spcBef>
              <a:spcAft>
                <a:spcPts val="0"/>
              </a:spcAft>
              <a:buNone/>
            </a:pPr>
            <a:r>
              <a:rPr lang="en-US" sz="1800" dirty="0">
                <a:solidFill>
                  <a:schemeClr val="dk1"/>
                </a:solidFill>
                <a:latin typeface="Consolas" panose="020B0609020204030204" pitchFamily="49" charset="0"/>
                <a:ea typeface="Calibri"/>
                <a:cs typeface="Calibri"/>
                <a:sym typeface="Calibri"/>
              </a:rPr>
              <a:t>List of APIs Used</a:t>
            </a:r>
            <a:endParaRPr sz="1800" dirty="0">
              <a:solidFill>
                <a:schemeClr val="dk1"/>
              </a:solidFill>
              <a:latin typeface="Consolas" panose="020B0609020204030204" pitchFamily="49" charset="0"/>
              <a:ea typeface="Calibri"/>
              <a:cs typeface="Calibri"/>
              <a:sym typeface="Calibri"/>
            </a:endParaRPr>
          </a:p>
          <a:p>
            <a:pPr marL="0" marR="0" lvl="0" indent="0" algn="l" rtl="0">
              <a:spcBef>
                <a:spcPts val="0"/>
              </a:spcBef>
              <a:spcAft>
                <a:spcPts val="0"/>
              </a:spcAft>
              <a:buNone/>
            </a:pPr>
            <a:r>
              <a:rPr lang="en-US" sz="1800" dirty="0" err="1">
                <a:solidFill>
                  <a:schemeClr val="dk1"/>
                </a:solidFill>
                <a:latin typeface="Consolas" panose="020B0609020204030204" pitchFamily="49" charset="0"/>
                <a:ea typeface="Calibri"/>
                <a:cs typeface="Calibri"/>
                <a:sym typeface="Calibri"/>
              </a:rPr>
              <a:t>Mapbox</a:t>
            </a:r>
            <a:endParaRPr sz="1800" dirty="0">
              <a:solidFill>
                <a:schemeClr val="dk1"/>
              </a:solidFill>
              <a:latin typeface="Consolas" panose="020B0609020204030204" pitchFamily="49" charset="0"/>
              <a:ea typeface="Calibri"/>
              <a:cs typeface="Calibri"/>
              <a:sym typeface="Calibri"/>
            </a:endParaRPr>
          </a:p>
          <a:p>
            <a:pPr marL="0" marR="0" lvl="0" indent="0" algn="l" rtl="0">
              <a:spcBef>
                <a:spcPts val="0"/>
              </a:spcBef>
              <a:spcAft>
                <a:spcPts val="0"/>
              </a:spcAft>
              <a:buNone/>
            </a:pPr>
            <a:endParaRPr sz="1800" dirty="0">
              <a:solidFill>
                <a:schemeClr val="dk1"/>
              </a:solidFill>
              <a:latin typeface="Consolas" panose="020B0609020204030204" pitchFamily="49" charset="0"/>
              <a:ea typeface="Calibri"/>
              <a:cs typeface="Calibri"/>
              <a:sym typeface="Calibri"/>
            </a:endParaRPr>
          </a:p>
          <a:p>
            <a:pPr marL="0" marR="0" lvl="0" indent="0" algn="l" rtl="0">
              <a:spcBef>
                <a:spcPts val="0"/>
              </a:spcBef>
              <a:spcAft>
                <a:spcPts val="0"/>
              </a:spcAft>
              <a:buNone/>
            </a:pPr>
            <a:r>
              <a:rPr lang="en-US" sz="1800" dirty="0">
                <a:solidFill>
                  <a:schemeClr val="dk1"/>
                </a:solidFill>
                <a:latin typeface="Consolas" panose="020B0609020204030204" pitchFamily="49" charset="0"/>
                <a:ea typeface="Calibri"/>
                <a:cs typeface="Calibri"/>
                <a:sym typeface="Calibri"/>
              </a:rPr>
              <a:t>List of New Python Libraries used</a:t>
            </a:r>
            <a:endParaRPr dirty="0">
              <a:latin typeface="Consolas" panose="020B0609020204030204" pitchFamily="49" charset="0"/>
            </a:endParaRPr>
          </a:p>
          <a:p>
            <a:pPr marL="0" marR="0" lvl="0" indent="0" algn="l" rtl="0">
              <a:spcBef>
                <a:spcPts val="0"/>
              </a:spcBef>
              <a:spcAft>
                <a:spcPts val="0"/>
              </a:spcAft>
              <a:buNone/>
            </a:pPr>
            <a:r>
              <a:rPr lang="en-US" sz="1800" dirty="0" err="1">
                <a:solidFill>
                  <a:schemeClr val="dk1"/>
                </a:solidFill>
                <a:latin typeface="Consolas" panose="020B0609020204030204" pitchFamily="49" charset="0"/>
                <a:ea typeface="Calibri"/>
                <a:cs typeface="Calibri"/>
                <a:sym typeface="Calibri"/>
              </a:rPr>
              <a:t>GeoPy</a:t>
            </a:r>
            <a:endParaRPr sz="1800" dirty="0">
              <a:solidFill>
                <a:schemeClr val="dk1"/>
              </a:solidFill>
              <a:latin typeface="Consolas" panose="020B0609020204030204" pitchFamily="49" charset="0"/>
              <a:ea typeface="Calibri"/>
              <a:cs typeface="Calibri"/>
              <a:sym typeface="Calibri"/>
            </a:endParaRPr>
          </a:p>
          <a:p>
            <a:pPr marL="0" marR="0" lvl="0" indent="0" algn="l" rtl="0">
              <a:spcBef>
                <a:spcPts val="0"/>
              </a:spcBef>
              <a:spcAft>
                <a:spcPts val="0"/>
              </a:spcAft>
              <a:buNone/>
            </a:pPr>
            <a:endParaRPr sz="1800" dirty="0">
              <a:solidFill>
                <a:schemeClr val="dk1"/>
              </a:solidFill>
              <a:latin typeface="Consolas" panose="020B0609020204030204" pitchFamily="49" charset="0"/>
              <a:ea typeface="Calibri"/>
              <a:cs typeface="Calibri"/>
              <a:sym typeface="Calibri"/>
            </a:endParaRPr>
          </a:p>
          <a:p>
            <a:pPr marL="0" marR="0" lvl="0" indent="0" algn="l" rtl="0">
              <a:spcBef>
                <a:spcPts val="0"/>
              </a:spcBef>
              <a:spcAft>
                <a:spcPts val="0"/>
              </a:spcAft>
              <a:buNone/>
            </a:pPr>
            <a:r>
              <a:rPr lang="en-US" sz="1800" dirty="0">
                <a:solidFill>
                  <a:schemeClr val="dk1"/>
                </a:solidFill>
                <a:latin typeface="Consolas" panose="020B0609020204030204" pitchFamily="49" charset="0"/>
                <a:ea typeface="Calibri"/>
                <a:cs typeface="Calibri"/>
                <a:sym typeface="Calibri"/>
              </a:rPr>
              <a:t>Works Cited</a:t>
            </a:r>
            <a:endParaRPr dirty="0">
              <a:latin typeface="Consolas" panose="020B0609020204030204" pitchFamily="49" charset="0"/>
            </a:endParaRPr>
          </a:p>
          <a:p>
            <a:pPr marL="0" marR="0" lvl="0" indent="0" algn="l" rtl="0">
              <a:spcBef>
                <a:spcPts val="0"/>
              </a:spcBef>
              <a:spcAft>
                <a:spcPts val="0"/>
              </a:spcAft>
              <a:buNone/>
            </a:pPr>
            <a:r>
              <a:rPr lang="en-US" sz="1800" dirty="0">
                <a:solidFill>
                  <a:schemeClr val="dk1"/>
                </a:solidFill>
                <a:latin typeface="Consolas" panose="020B0609020204030204" pitchFamily="49" charset="0"/>
                <a:ea typeface="Calibri"/>
                <a:cs typeface="Calibri"/>
                <a:sym typeface="Calibri"/>
              </a:rPr>
              <a:t>Puns: </a:t>
            </a:r>
            <a:r>
              <a:rPr lang="en-US" sz="1800" b="0" i="0" u="sng" dirty="0">
                <a:solidFill>
                  <a:schemeClr val="hlink"/>
                </a:solidFill>
                <a:latin typeface="Consolas" panose="020B0609020204030204" pitchFamily="49" charset="0"/>
                <a:ea typeface="Garamond"/>
                <a:cs typeface="Garamond"/>
                <a:sym typeface="Garamond"/>
                <a:hlinkClick r:id="rId2"/>
              </a:rPr>
              <a:t>https://viatravelers.com/travel-puns/</a:t>
            </a:r>
            <a:endParaRPr sz="1800" dirty="0">
              <a:solidFill>
                <a:srgbClr val="222222"/>
              </a:solidFill>
              <a:latin typeface="Consolas" panose="020B0609020204030204" pitchFamily="49" charset="0"/>
              <a:ea typeface="Garamond"/>
              <a:cs typeface="Garamond"/>
              <a:sym typeface="Garamond"/>
            </a:endParaRPr>
          </a:p>
          <a:p>
            <a:pPr marL="0" marR="0" lvl="0" indent="0" algn="l" rtl="0">
              <a:spcBef>
                <a:spcPts val="0"/>
              </a:spcBef>
              <a:spcAft>
                <a:spcPts val="0"/>
              </a:spcAft>
              <a:buNone/>
            </a:pPr>
            <a:r>
              <a:rPr lang="en-US" sz="1800" u="sng" dirty="0">
                <a:solidFill>
                  <a:schemeClr val="hlink"/>
                </a:solidFill>
                <a:latin typeface="Consolas" panose="020B0609020204030204" pitchFamily="49" charset="0"/>
                <a:ea typeface="Garamond"/>
                <a:cs typeface="Garamond"/>
                <a:sym typeface="Garamond"/>
                <a:hlinkClick r:id="rId3"/>
              </a:rPr>
              <a:t>https://www.tsa.gov/coronavirus/passenger-throughput</a:t>
            </a:r>
            <a:endParaRPr sz="1800" dirty="0">
              <a:solidFill>
                <a:srgbClr val="222222"/>
              </a:solidFill>
              <a:latin typeface="Consolas" panose="020B0609020204030204" pitchFamily="49" charset="0"/>
              <a:ea typeface="Garamond"/>
              <a:cs typeface="Garamond"/>
              <a:sym typeface="Garamond"/>
            </a:endParaRPr>
          </a:p>
          <a:p>
            <a:pPr marL="0" marR="0" lvl="0" indent="0" algn="l" rtl="0">
              <a:spcBef>
                <a:spcPts val="0"/>
              </a:spcBef>
              <a:spcAft>
                <a:spcPts val="0"/>
              </a:spcAft>
              <a:buNone/>
            </a:pPr>
            <a:r>
              <a:rPr lang="en-US" sz="1800" u="sng" dirty="0">
                <a:solidFill>
                  <a:schemeClr val="hlink"/>
                </a:solidFill>
                <a:latin typeface="Consolas" panose="020B0609020204030204" pitchFamily="49" charset="0"/>
                <a:ea typeface="Garamond"/>
                <a:cs typeface="Garamond"/>
                <a:sym typeface="Garamond"/>
                <a:hlinkClick r:id="rId4"/>
              </a:rPr>
              <a:t>https://data.worldbank.org/indicator/ST.INT.ARVL</a:t>
            </a:r>
            <a:endParaRPr sz="1800" dirty="0">
              <a:solidFill>
                <a:srgbClr val="222222"/>
              </a:solidFill>
              <a:latin typeface="Consolas" panose="020B0609020204030204" pitchFamily="49" charset="0"/>
              <a:ea typeface="Garamond"/>
              <a:cs typeface="Garamond"/>
              <a:sym typeface="Garamond"/>
            </a:endParaRPr>
          </a:p>
          <a:p>
            <a:pPr marL="0" marR="0" lvl="0" indent="0" algn="l" rtl="0">
              <a:spcBef>
                <a:spcPts val="0"/>
              </a:spcBef>
              <a:spcAft>
                <a:spcPts val="0"/>
              </a:spcAft>
              <a:buNone/>
            </a:pPr>
            <a:endParaRPr sz="1800" dirty="0">
              <a:solidFill>
                <a:srgbClr val="222222"/>
              </a:solidFill>
              <a:latin typeface="Consolas" panose="020B0609020204030204" pitchFamily="49" charset="0"/>
              <a:ea typeface="Garamond"/>
              <a:cs typeface="Garamond"/>
              <a:sym typeface="Garamond"/>
            </a:endParaRPr>
          </a:p>
          <a:p>
            <a:pPr marL="0" marR="0" lvl="0" indent="0" algn="l" rtl="0">
              <a:spcBef>
                <a:spcPts val="0"/>
              </a:spcBef>
              <a:spcAft>
                <a:spcPts val="0"/>
              </a:spcAft>
              <a:buNone/>
            </a:pPr>
            <a:endParaRPr sz="1800" dirty="0">
              <a:solidFill>
                <a:schemeClr val="dk1"/>
              </a:solidFill>
              <a:latin typeface="Consolas" panose="020B0609020204030204" pitchFamily="49" charset="0"/>
              <a:ea typeface="Calibri"/>
              <a:cs typeface="Calibri"/>
              <a:sym typeface="Calibri"/>
            </a:endParaRPr>
          </a:p>
        </p:txBody>
      </p:sp>
    </p:spTree>
    <p:extLst>
      <p:ext uri="{BB962C8B-B14F-4D97-AF65-F5344CB8AC3E}">
        <p14:creationId xmlns:p14="http://schemas.microsoft.com/office/powerpoint/2010/main" val="382982495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D7F64A8-D625-4F61-A290-B499BB62AC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4441C1D6-39AC-4F01-AD15-0A2698F7022D}"/>
              </a:ext>
            </a:extLst>
          </p:cNvPr>
          <p:cNvSpPr txBox="1"/>
          <p:nvPr/>
        </p:nvSpPr>
        <p:spPr>
          <a:xfrm>
            <a:off x="2187363" y="1671569"/>
            <a:ext cx="5801917" cy="222876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7200" kern="1200" dirty="0">
                <a:solidFill>
                  <a:schemeClr val="tx1"/>
                </a:solidFill>
                <a:latin typeface="Consolas" panose="020B0609020204030204" pitchFamily="49" charset="0"/>
                <a:ea typeface="+mj-ea"/>
                <a:cs typeface="+mj-cs"/>
              </a:rPr>
              <a:t>Questions?</a:t>
            </a:r>
          </a:p>
        </p:txBody>
      </p:sp>
      <p:pic>
        <p:nvPicPr>
          <p:cNvPr id="7" name="Graphic 6" descr="Questions">
            <a:extLst>
              <a:ext uri="{FF2B5EF4-FFF2-40B4-BE49-F238E27FC236}">
                <a16:creationId xmlns:a16="http://schemas.microsoft.com/office/drawing/2014/main" id="{69F97B31-50DF-48B5-AE21-693A79DEB19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36948" y="2694018"/>
            <a:ext cx="1198532" cy="1198532"/>
          </a:xfrm>
          <a:prstGeom prst="rect">
            <a:avLst/>
          </a:prstGeom>
        </p:spPr>
      </p:pic>
      <p:pic>
        <p:nvPicPr>
          <p:cNvPr id="9" name="Graphic 8" descr="Questions">
            <a:extLst>
              <a:ext uri="{FF2B5EF4-FFF2-40B4-BE49-F238E27FC236}">
                <a16:creationId xmlns:a16="http://schemas.microsoft.com/office/drawing/2014/main" id="{9CEAE2AD-2B34-4376-9184-1E6D2DB8C43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15000"/>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41431" y="816337"/>
            <a:ext cx="5225327" cy="5225327"/>
          </a:xfrm>
          <a:prstGeom prst="rect">
            <a:avLst/>
          </a:prstGeom>
        </p:spPr>
      </p:pic>
    </p:spTree>
    <p:extLst>
      <p:ext uri="{BB962C8B-B14F-4D97-AF65-F5344CB8AC3E}">
        <p14:creationId xmlns:p14="http://schemas.microsoft.com/office/powerpoint/2010/main" val="39252967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60DF65-871E-427F-825C-DDAEF331B80B}"/>
              </a:ext>
            </a:extLst>
          </p:cNvPr>
          <p:cNvSpPr>
            <a:spLocks noGrp="1"/>
          </p:cNvSpPr>
          <p:nvPr>
            <p:ph type="title"/>
          </p:nvPr>
        </p:nvSpPr>
        <p:spPr>
          <a:xfrm>
            <a:off x="838200" y="556995"/>
            <a:ext cx="10515600" cy="1133693"/>
          </a:xfrm>
        </p:spPr>
        <p:txBody>
          <a:bodyPr>
            <a:normAutofit/>
          </a:bodyPr>
          <a:lstStyle/>
          <a:p>
            <a:r>
              <a:rPr lang="en-US" sz="5200" dirty="0">
                <a:latin typeface="Consolas" panose="020B0609020204030204" pitchFamily="49" charset="0"/>
              </a:rPr>
              <a:t>Objectives</a:t>
            </a:r>
          </a:p>
        </p:txBody>
      </p:sp>
      <p:graphicFrame>
        <p:nvGraphicFramePr>
          <p:cNvPr id="5" name="Content Placeholder 2">
            <a:extLst>
              <a:ext uri="{FF2B5EF4-FFF2-40B4-BE49-F238E27FC236}">
                <a16:creationId xmlns:a16="http://schemas.microsoft.com/office/drawing/2014/main" id="{5841A235-C8ED-4914-B0E3-B4F98EACAB6F}"/>
              </a:ext>
            </a:extLst>
          </p:cNvPr>
          <p:cNvGraphicFramePr>
            <a:graphicFrameLocks noGrp="1"/>
          </p:cNvGraphicFramePr>
          <p:nvPr>
            <p:ph idx="1"/>
            <p:extLst>
              <p:ext uri="{D42A27DB-BD31-4B8C-83A1-F6EECF244321}">
                <p14:modId xmlns:p14="http://schemas.microsoft.com/office/powerpoint/2010/main" val="215580225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71354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AA57B-BEE6-4EA2-B859-769F458EC82F}"/>
              </a:ext>
            </a:extLst>
          </p:cNvPr>
          <p:cNvSpPr>
            <a:spLocks noGrp="1"/>
          </p:cNvSpPr>
          <p:nvPr>
            <p:ph type="title"/>
          </p:nvPr>
        </p:nvSpPr>
        <p:spPr/>
        <p:txBody>
          <a:bodyPr/>
          <a:lstStyle/>
          <a:p>
            <a:r>
              <a:rPr lang="en-US" dirty="0">
                <a:latin typeface="Consolas" panose="020B0609020204030204" pitchFamily="49" charset="0"/>
              </a:rPr>
              <a:t>A Solution…Trichotomy?</a:t>
            </a:r>
          </a:p>
        </p:txBody>
      </p:sp>
      <p:graphicFrame>
        <p:nvGraphicFramePr>
          <p:cNvPr id="5" name="Content Placeholder 2">
            <a:extLst>
              <a:ext uri="{FF2B5EF4-FFF2-40B4-BE49-F238E27FC236}">
                <a16:creationId xmlns:a16="http://schemas.microsoft.com/office/drawing/2014/main" id="{8BE1F08A-3D2F-40E5-9BEA-5E3F9078D483}"/>
              </a:ext>
            </a:extLst>
          </p:cNvPr>
          <p:cNvGraphicFramePr>
            <a:graphicFrameLocks noGrp="1"/>
          </p:cNvGraphicFramePr>
          <p:nvPr>
            <p:ph idx="1"/>
            <p:extLst>
              <p:ext uri="{D42A27DB-BD31-4B8C-83A1-F6EECF244321}">
                <p14:modId xmlns:p14="http://schemas.microsoft.com/office/powerpoint/2010/main" val="1602984952"/>
              </p:ext>
            </p:extLst>
          </p:nvPr>
        </p:nvGraphicFramePr>
        <p:xfrm>
          <a:off x="1128302" y="1437057"/>
          <a:ext cx="10198800" cy="48769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75354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EAA57B-BEE6-4EA2-B859-769F458EC82F}"/>
              </a:ext>
            </a:extLst>
          </p:cNvPr>
          <p:cNvSpPr>
            <a:spLocks noGrp="1"/>
          </p:cNvSpPr>
          <p:nvPr>
            <p:ph type="title"/>
          </p:nvPr>
        </p:nvSpPr>
        <p:spPr/>
        <p:txBody>
          <a:bodyPr/>
          <a:lstStyle/>
          <a:p>
            <a:r>
              <a:rPr lang="en-US" dirty="0">
                <a:latin typeface="Consolas" panose="020B0609020204030204" pitchFamily="49" charset="0"/>
              </a:rPr>
              <a:t>A Solution…Trichotomy?</a:t>
            </a:r>
          </a:p>
        </p:txBody>
      </p:sp>
      <p:graphicFrame>
        <p:nvGraphicFramePr>
          <p:cNvPr id="5" name="Content Placeholder 2">
            <a:extLst>
              <a:ext uri="{FF2B5EF4-FFF2-40B4-BE49-F238E27FC236}">
                <a16:creationId xmlns:a16="http://schemas.microsoft.com/office/drawing/2014/main" id="{8BE1F08A-3D2F-40E5-9BEA-5E3F9078D483}"/>
              </a:ext>
            </a:extLst>
          </p:cNvPr>
          <p:cNvGraphicFramePr>
            <a:graphicFrameLocks noGrp="1"/>
          </p:cNvGraphicFramePr>
          <p:nvPr>
            <p:ph idx="1"/>
            <p:extLst>
              <p:ext uri="{D42A27DB-BD31-4B8C-83A1-F6EECF244321}">
                <p14:modId xmlns:p14="http://schemas.microsoft.com/office/powerpoint/2010/main" val="2255398341"/>
              </p:ext>
            </p:extLst>
          </p:nvPr>
        </p:nvGraphicFramePr>
        <p:xfrm>
          <a:off x="1155000" y="1564323"/>
          <a:ext cx="10005000" cy="39621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977444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CEEA6-9ED5-4787-B336-358333EE035A}"/>
              </a:ext>
            </a:extLst>
          </p:cNvPr>
          <p:cNvSpPr>
            <a:spLocks noGrp="1"/>
          </p:cNvSpPr>
          <p:nvPr>
            <p:ph type="title"/>
          </p:nvPr>
        </p:nvSpPr>
        <p:spPr/>
        <p:txBody>
          <a:bodyPr/>
          <a:lstStyle/>
          <a:p>
            <a:r>
              <a:rPr lang="en-US" dirty="0">
                <a:latin typeface="Consolas" panose="020B0609020204030204" pitchFamily="49" charset="0"/>
              </a:rPr>
              <a:t>Questions</a:t>
            </a:r>
          </a:p>
        </p:txBody>
      </p:sp>
      <p:sp>
        <p:nvSpPr>
          <p:cNvPr id="5" name="TextBox 4">
            <a:extLst>
              <a:ext uri="{FF2B5EF4-FFF2-40B4-BE49-F238E27FC236}">
                <a16:creationId xmlns:a16="http://schemas.microsoft.com/office/drawing/2014/main" id="{1673DFA2-6E56-4CF8-8AC8-3287B1A0AF30}"/>
              </a:ext>
            </a:extLst>
          </p:cNvPr>
          <p:cNvSpPr txBox="1"/>
          <p:nvPr/>
        </p:nvSpPr>
        <p:spPr>
          <a:xfrm>
            <a:off x="6854663" y="6381623"/>
            <a:ext cx="5392959" cy="338554"/>
          </a:xfrm>
          <a:prstGeom prst="rect">
            <a:avLst/>
          </a:prstGeom>
          <a:noFill/>
        </p:spPr>
        <p:txBody>
          <a:bodyPr wrap="square">
            <a:spAutoFit/>
          </a:bodyPr>
          <a:lstStyle/>
          <a:p>
            <a:r>
              <a:rPr lang="en-US" sz="1600" b="0" i="0" dirty="0">
                <a:solidFill>
                  <a:schemeClr val="bg1">
                    <a:lumMod val="85000"/>
                  </a:schemeClr>
                </a:solidFill>
                <a:effectLst/>
                <a:latin typeface="HGSSoeiKakugothicUB" panose="020B0A00000000000000" pitchFamily="34" charset="-128"/>
                <a:ea typeface="HGSSoeiKakugothicUB" panose="020B0A00000000000000" pitchFamily="34" charset="-128"/>
              </a:rPr>
              <a:t>Where do sharks go when they want a vacation? Finland.</a:t>
            </a:r>
            <a:endParaRPr lang="en-US" sz="1600" dirty="0">
              <a:solidFill>
                <a:schemeClr val="bg1">
                  <a:lumMod val="85000"/>
                </a:schemeClr>
              </a:solidFill>
              <a:latin typeface="HGSSoeiKakugothicUB" panose="020B0A00000000000000" pitchFamily="34" charset="-128"/>
              <a:ea typeface="HGSSoeiKakugothicUB" panose="020B0A00000000000000" pitchFamily="34" charset="-128"/>
            </a:endParaRPr>
          </a:p>
        </p:txBody>
      </p:sp>
      <p:sp>
        <p:nvSpPr>
          <p:cNvPr id="8" name="Google Shape;163;p20">
            <a:extLst>
              <a:ext uri="{FF2B5EF4-FFF2-40B4-BE49-F238E27FC236}">
                <a16:creationId xmlns:a16="http://schemas.microsoft.com/office/drawing/2014/main" id="{3556A90E-88E4-4045-AE25-75CBD9A39E95}"/>
              </a:ext>
            </a:extLst>
          </p:cNvPr>
          <p:cNvSpPr txBox="1">
            <a:spLocks noGrp="1"/>
          </p:cNvSpPr>
          <p:nvPr>
            <p:ph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p>
            <a:pPr marL="0" lvl="0" indent="0" algn="l" rtl="0">
              <a:lnSpc>
                <a:spcPct val="130000"/>
              </a:lnSpc>
              <a:spcBef>
                <a:spcPts val="0"/>
              </a:spcBef>
              <a:spcAft>
                <a:spcPts val="0"/>
              </a:spcAft>
              <a:buClr>
                <a:srgbClr val="1D1C1D"/>
              </a:buClr>
              <a:buSzPts val="500"/>
              <a:buNone/>
            </a:pPr>
            <a:r>
              <a:rPr lang="en-US" sz="2100" b="0" i="0" u="sng" dirty="0">
                <a:solidFill>
                  <a:srgbClr val="1D1C1D"/>
                </a:solidFill>
                <a:latin typeface="Consolas" panose="020B0609020204030204" pitchFamily="49" charset="0"/>
                <a:ea typeface="Consolas"/>
                <a:cs typeface="Consolas"/>
                <a:sym typeface="Consolas"/>
              </a:rPr>
              <a:t>Tourism and Travel</a:t>
            </a:r>
            <a:endParaRPr sz="2300" dirty="0">
              <a:latin typeface="Consolas" panose="020B0609020204030204" pitchFamily="49" charset="0"/>
            </a:endParaRPr>
          </a:p>
          <a:p>
            <a:pPr marL="514350" lvl="0" indent="-505228" algn="l" rtl="0">
              <a:lnSpc>
                <a:spcPct val="130000"/>
              </a:lnSpc>
              <a:spcBef>
                <a:spcPts val="1000"/>
              </a:spcBef>
              <a:spcAft>
                <a:spcPts val="0"/>
              </a:spcAft>
              <a:buClr>
                <a:srgbClr val="1D1C1D"/>
              </a:buClr>
              <a:buSzPts val="1891"/>
              <a:buFont typeface="Calibri"/>
              <a:buAutoNum type="arabicPeriod"/>
            </a:pPr>
            <a:r>
              <a:rPr lang="en-US" sz="1891" b="0" i="0" dirty="0">
                <a:solidFill>
                  <a:srgbClr val="1D1C1D"/>
                </a:solidFill>
                <a:latin typeface="Consolas" panose="020B0609020204030204" pitchFamily="49" charset="0"/>
                <a:ea typeface="Consolas"/>
                <a:cs typeface="Consolas"/>
                <a:sym typeface="Consolas"/>
              </a:rPr>
              <a:t>How has worldwide travel progressed over the years?</a:t>
            </a:r>
            <a:endParaRPr lang="en-US" sz="2041" dirty="0">
              <a:latin typeface="Consolas" panose="020B0609020204030204" pitchFamily="49" charset="0"/>
            </a:endParaRPr>
          </a:p>
          <a:p>
            <a:pPr marL="685800" lvl="1" indent="-229638">
              <a:lnSpc>
                <a:spcPct val="95000"/>
              </a:lnSpc>
              <a:spcBef>
                <a:spcPts val="0"/>
              </a:spcBef>
              <a:buClr>
                <a:srgbClr val="5FA137"/>
              </a:buClr>
              <a:buSzPts val="1816"/>
            </a:pPr>
            <a:r>
              <a:rPr lang="en-US" sz="1600" dirty="0">
                <a:solidFill>
                  <a:srgbClr val="5FA137"/>
                </a:solidFill>
                <a:latin typeface="Consolas" panose="020B0609020204030204" pitchFamily="49" charset="0"/>
                <a:ea typeface="Arial"/>
                <a:cs typeface="Arial"/>
                <a:sym typeface="Arial"/>
              </a:rPr>
              <a:t>Data from</a:t>
            </a:r>
            <a:r>
              <a:rPr lang="en-US" sz="1600" dirty="0">
                <a:solidFill>
                  <a:srgbClr val="5FA137"/>
                </a:solidFill>
                <a:uFill>
                  <a:noFill/>
                </a:uFill>
                <a:latin typeface="Consolas" panose="020B0609020204030204" pitchFamily="49" charset="0"/>
                <a:ea typeface="Arial"/>
                <a:cs typeface="Arial"/>
                <a:sym typeface="Arial"/>
                <a:hlinkClick r:id="rId2">
                  <a:extLst>
                    <a:ext uri="{A12FA001-AC4F-418D-AE19-62706E023703}">
                      <ahyp:hlinkClr xmlns:ahyp="http://schemas.microsoft.com/office/drawing/2018/hyperlinkcolor" val="tx"/>
                    </a:ext>
                  </a:extLst>
                </a:hlinkClick>
              </a:rPr>
              <a:t> </a:t>
            </a:r>
            <a:r>
              <a:rPr lang="en-US" sz="1600" u="sng" dirty="0">
                <a:solidFill>
                  <a:srgbClr val="0B4CB4"/>
                </a:solidFill>
                <a:latin typeface="Consolas" panose="020B0609020204030204" pitchFamily="49" charset="0"/>
                <a:ea typeface="Arial"/>
                <a:cs typeface="Arial"/>
                <a:sym typeface="Arial"/>
                <a:hlinkClick r:id="rId2">
                  <a:extLst>
                    <a:ext uri="{A12FA001-AC4F-418D-AE19-62706E023703}">
                      <ahyp:hlinkClr xmlns:ahyp="http://schemas.microsoft.com/office/drawing/2018/hyperlinkcolor" val="tx"/>
                    </a:ext>
                  </a:extLst>
                </a:hlinkClick>
              </a:rPr>
              <a:t>https://data.worldbank.org/indicator/ST.INT.ARVL</a:t>
            </a:r>
            <a:r>
              <a:rPr lang="en-US" sz="1600" dirty="0">
                <a:solidFill>
                  <a:srgbClr val="5FA137"/>
                </a:solidFill>
                <a:latin typeface="Consolas" panose="020B0609020204030204" pitchFamily="49" charset="0"/>
                <a:ea typeface="Arial"/>
                <a:cs typeface="Arial"/>
                <a:sym typeface="Arial"/>
              </a:rPr>
              <a:t> </a:t>
            </a:r>
          </a:p>
          <a:p>
            <a:pPr marL="685800" lvl="1" indent="-229638">
              <a:lnSpc>
                <a:spcPct val="95000"/>
              </a:lnSpc>
              <a:spcBef>
                <a:spcPts val="0"/>
              </a:spcBef>
              <a:buClr>
                <a:srgbClr val="5FA137"/>
              </a:buClr>
              <a:buSzPts val="1816"/>
            </a:pPr>
            <a:r>
              <a:rPr lang="en-US" sz="1600" dirty="0">
                <a:solidFill>
                  <a:srgbClr val="5FA137"/>
                </a:solidFill>
                <a:latin typeface="Consolas" panose="020B0609020204030204" pitchFamily="49" charset="0"/>
                <a:ea typeface="Arial"/>
                <a:cs typeface="Arial"/>
                <a:sym typeface="Arial"/>
              </a:rPr>
              <a:t>From </a:t>
            </a:r>
            <a:r>
              <a:rPr lang="en-US" sz="1600" dirty="0" err="1">
                <a:solidFill>
                  <a:srgbClr val="5FA137"/>
                </a:solidFill>
                <a:latin typeface="Consolas" panose="020B0609020204030204" pitchFamily="49" charset="0"/>
                <a:ea typeface="Arial"/>
                <a:cs typeface="Arial"/>
                <a:sym typeface="Arial"/>
              </a:rPr>
              <a:t>geopy.geocoders</a:t>
            </a:r>
            <a:r>
              <a:rPr lang="en-US" sz="1600" dirty="0">
                <a:solidFill>
                  <a:srgbClr val="5FA137"/>
                </a:solidFill>
                <a:latin typeface="Consolas" panose="020B0609020204030204" pitchFamily="49" charset="0"/>
                <a:ea typeface="Arial"/>
                <a:cs typeface="Arial"/>
                <a:sym typeface="Arial"/>
              </a:rPr>
              <a:t> we imported </a:t>
            </a:r>
            <a:r>
              <a:rPr lang="en-US" sz="1600" dirty="0" err="1">
                <a:solidFill>
                  <a:srgbClr val="5FA137"/>
                </a:solidFill>
                <a:latin typeface="Consolas" panose="020B0609020204030204" pitchFamily="49" charset="0"/>
                <a:ea typeface="Arial"/>
                <a:cs typeface="Arial"/>
                <a:sym typeface="Arial"/>
              </a:rPr>
              <a:t>Nominatim</a:t>
            </a:r>
            <a:r>
              <a:rPr lang="en-US" sz="1600" dirty="0">
                <a:solidFill>
                  <a:srgbClr val="5FA137"/>
                </a:solidFill>
                <a:latin typeface="Consolas" panose="020B0609020204030204" pitchFamily="49" charset="0"/>
                <a:ea typeface="Arial"/>
                <a:cs typeface="Arial"/>
                <a:sym typeface="Arial"/>
              </a:rPr>
              <a:t> to retrieve latitude and longitude</a:t>
            </a:r>
          </a:p>
          <a:p>
            <a:pPr marL="456162" lvl="1" indent="0" algn="l" rtl="0">
              <a:lnSpc>
                <a:spcPct val="95000"/>
              </a:lnSpc>
              <a:spcBef>
                <a:spcPts val="0"/>
              </a:spcBef>
              <a:spcAft>
                <a:spcPts val="0"/>
              </a:spcAft>
              <a:buClr>
                <a:srgbClr val="5FA137"/>
              </a:buClr>
              <a:buSzPts val="1816"/>
              <a:buNone/>
            </a:pPr>
            <a:endParaRPr sz="1791" dirty="0">
              <a:solidFill>
                <a:schemeClr val="accent6"/>
              </a:solidFill>
              <a:latin typeface="Consolas" panose="020B0609020204030204" pitchFamily="49" charset="0"/>
              <a:ea typeface="Consolas"/>
              <a:cs typeface="Consolas"/>
              <a:sym typeface="Consolas"/>
            </a:endParaRPr>
          </a:p>
          <a:p>
            <a:pPr marL="514350" lvl="0" indent="-505228" algn="l" rtl="0">
              <a:lnSpc>
                <a:spcPct val="130000"/>
              </a:lnSpc>
              <a:spcBef>
                <a:spcPts val="1000"/>
              </a:spcBef>
              <a:spcAft>
                <a:spcPts val="0"/>
              </a:spcAft>
              <a:buClr>
                <a:srgbClr val="1D1C1D"/>
              </a:buClr>
              <a:buSzPts val="1891"/>
              <a:buFont typeface="Calibri"/>
              <a:buAutoNum type="arabicPeriod"/>
            </a:pPr>
            <a:r>
              <a:rPr lang="en-US" sz="1891" b="0" i="0" dirty="0">
                <a:solidFill>
                  <a:srgbClr val="1D1C1D"/>
                </a:solidFill>
                <a:latin typeface="Consolas" panose="020B0609020204030204" pitchFamily="49" charset="0"/>
                <a:ea typeface="Consolas"/>
                <a:cs typeface="Consolas"/>
                <a:sym typeface="Consolas"/>
              </a:rPr>
              <a:t>Which Continents Are The Most Travelled To?</a:t>
            </a:r>
            <a:endParaRPr sz="2041" dirty="0">
              <a:latin typeface="Consolas" panose="020B0609020204030204" pitchFamily="49" charset="0"/>
            </a:endParaRPr>
          </a:p>
          <a:p>
            <a:pPr marL="685800" lvl="1" indent="-229638" algn="l" rtl="0">
              <a:lnSpc>
                <a:spcPct val="95000"/>
              </a:lnSpc>
              <a:spcBef>
                <a:spcPts val="0"/>
              </a:spcBef>
              <a:spcAft>
                <a:spcPts val="0"/>
              </a:spcAft>
              <a:buClr>
                <a:srgbClr val="5FA137"/>
              </a:buClr>
              <a:buSzPts val="1816"/>
              <a:buChar char="•"/>
            </a:pPr>
            <a:r>
              <a:rPr lang="en-US" sz="1600" dirty="0">
                <a:solidFill>
                  <a:srgbClr val="5FA137"/>
                </a:solidFill>
                <a:latin typeface="Consolas" panose="020B0609020204030204" pitchFamily="49" charset="0"/>
                <a:ea typeface="Arial"/>
                <a:cs typeface="Arial"/>
                <a:sym typeface="Arial"/>
              </a:rPr>
              <a:t>Data from</a:t>
            </a:r>
            <a:r>
              <a:rPr lang="en-US" sz="1600" dirty="0">
                <a:solidFill>
                  <a:srgbClr val="5FA137"/>
                </a:solidFill>
                <a:uFill>
                  <a:noFill/>
                </a:uFill>
                <a:latin typeface="Consolas" panose="020B0609020204030204" pitchFamily="49" charset="0"/>
                <a:ea typeface="Arial"/>
                <a:cs typeface="Arial"/>
                <a:sym typeface="Arial"/>
                <a:hlinkClick r:id="rId2">
                  <a:extLst>
                    <a:ext uri="{A12FA001-AC4F-418D-AE19-62706E023703}">
                      <ahyp:hlinkClr xmlns:ahyp="http://schemas.microsoft.com/office/drawing/2018/hyperlinkcolor" val="tx"/>
                    </a:ext>
                  </a:extLst>
                </a:hlinkClick>
              </a:rPr>
              <a:t> </a:t>
            </a:r>
            <a:r>
              <a:rPr lang="en-US" sz="1600" u="sng" dirty="0">
                <a:solidFill>
                  <a:srgbClr val="0B4CB4"/>
                </a:solidFill>
                <a:latin typeface="Consolas" panose="020B0609020204030204" pitchFamily="49" charset="0"/>
                <a:ea typeface="Arial"/>
                <a:cs typeface="Arial"/>
                <a:sym typeface="Arial"/>
                <a:hlinkClick r:id="rId2">
                  <a:extLst>
                    <a:ext uri="{A12FA001-AC4F-418D-AE19-62706E023703}">
                      <ahyp:hlinkClr xmlns:ahyp="http://schemas.microsoft.com/office/drawing/2018/hyperlinkcolor" val="tx"/>
                    </a:ext>
                  </a:extLst>
                </a:hlinkClick>
              </a:rPr>
              <a:t>https://data.worldbank.org/indicator/ST.INT.ARVL</a:t>
            </a:r>
            <a:endParaRPr lang="en-US" sz="1600" u="sng" dirty="0">
              <a:solidFill>
                <a:srgbClr val="0B4CB4"/>
              </a:solidFill>
              <a:latin typeface="Consolas" panose="020B0609020204030204" pitchFamily="49" charset="0"/>
              <a:ea typeface="Arial"/>
              <a:cs typeface="Arial"/>
              <a:sym typeface="Arial"/>
            </a:endParaRPr>
          </a:p>
          <a:p>
            <a:pPr marL="685800" lvl="1" indent="-229638">
              <a:lnSpc>
                <a:spcPct val="95000"/>
              </a:lnSpc>
              <a:spcBef>
                <a:spcPts val="0"/>
              </a:spcBef>
              <a:buClr>
                <a:srgbClr val="5FA137"/>
              </a:buClr>
              <a:buSzPts val="1816"/>
            </a:pPr>
            <a:r>
              <a:rPr lang="en-US" sz="1600" dirty="0">
                <a:solidFill>
                  <a:srgbClr val="5FA137"/>
                </a:solidFill>
                <a:latin typeface="Consolas" panose="020B0609020204030204" pitchFamily="49" charset="0"/>
                <a:ea typeface="Arial"/>
                <a:cs typeface="Arial"/>
                <a:sym typeface="Arial"/>
              </a:rPr>
              <a:t>From </a:t>
            </a:r>
            <a:r>
              <a:rPr lang="en-US" sz="1600" dirty="0" err="1">
                <a:solidFill>
                  <a:srgbClr val="5FA137"/>
                </a:solidFill>
                <a:latin typeface="Consolas" panose="020B0609020204030204" pitchFamily="49" charset="0"/>
                <a:ea typeface="Arial"/>
                <a:cs typeface="Arial"/>
                <a:sym typeface="Arial"/>
              </a:rPr>
              <a:t>geopy.geocoders</a:t>
            </a:r>
            <a:r>
              <a:rPr lang="en-US" sz="1600" dirty="0">
                <a:solidFill>
                  <a:srgbClr val="5FA137"/>
                </a:solidFill>
                <a:latin typeface="Consolas" panose="020B0609020204030204" pitchFamily="49" charset="0"/>
                <a:ea typeface="Arial"/>
                <a:cs typeface="Arial"/>
                <a:sym typeface="Arial"/>
              </a:rPr>
              <a:t> we imported </a:t>
            </a:r>
            <a:r>
              <a:rPr lang="en-US" sz="1600" dirty="0" err="1">
                <a:solidFill>
                  <a:srgbClr val="5FA137"/>
                </a:solidFill>
                <a:latin typeface="Consolas" panose="020B0609020204030204" pitchFamily="49" charset="0"/>
                <a:ea typeface="Arial"/>
                <a:cs typeface="Arial"/>
                <a:sym typeface="Arial"/>
              </a:rPr>
              <a:t>Nominatim</a:t>
            </a:r>
            <a:r>
              <a:rPr lang="en-US" sz="1600" dirty="0">
                <a:solidFill>
                  <a:srgbClr val="5FA137"/>
                </a:solidFill>
                <a:latin typeface="Consolas" panose="020B0609020204030204" pitchFamily="49" charset="0"/>
                <a:ea typeface="Arial"/>
                <a:cs typeface="Arial"/>
                <a:sym typeface="Arial"/>
              </a:rPr>
              <a:t> to retrieve latitude and longitude</a:t>
            </a:r>
          </a:p>
          <a:p>
            <a:pPr marL="456162" lvl="1" indent="0" algn="l" rtl="0">
              <a:lnSpc>
                <a:spcPct val="95000"/>
              </a:lnSpc>
              <a:spcBef>
                <a:spcPts val="0"/>
              </a:spcBef>
              <a:spcAft>
                <a:spcPts val="0"/>
              </a:spcAft>
              <a:buClr>
                <a:srgbClr val="5FA137"/>
              </a:buClr>
              <a:buSzPts val="1816"/>
              <a:buNone/>
            </a:pPr>
            <a:endParaRPr sz="1791" dirty="0">
              <a:solidFill>
                <a:schemeClr val="accent6"/>
              </a:solidFill>
              <a:latin typeface="Consolas" panose="020B0609020204030204" pitchFamily="49" charset="0"/>
              <a:ea typeface="Consolas"/>
              <a:cs typeface="Consolas"/>
              <a:sym typeface="Consolas"/>
            </a:endParaRPr>
          </a:p>
          <a:p>
            <a:pPr marL="514350" lvl="0" indent="-505228" algn="l" rtl="0">
              <a:lnSpc>
                <a:spcPct val="130000"/>
              </a:lnSpc>
              <a:spcBef>
                <a:spcPts val="1000"/>
              </a:spcBef>
              <a:spcAft>
                <a:spcPts val="0"/>
              </a:spcAft>
              <a:buClr>
                <a:schemeClr val="dk1"/>
              </a:buClr>
              <a:buSzPts val="1891"/>
              <a:buFont typeface="Calibri"/>
              <a:buAutoNum type="arabicPeriod"/>
            </a:pPr>
            <a:r>
              <a:rPr lang="en-US" sz="1891" dirty="0">
                <a:latin typeface="Consolas" panose="020B0609020204030204" pitchFamily="49" charset="0"/>
                <a:ea typeface="Consolas"/>
                <a:cs typeface="Consolas"/>
                <a:sym typeface="Consolas"/>
              </a:rPr>
              <a:t>How did COVID-19 affect the rate of travel in the USA?</a:t>
            </a:r>
            <a:endParaRPr sz="2041" dirty="0">
              <a:latin typeface="Consolas" panose="020B0609020204030204" pitchFamily="49" charset="0"/>
            </a:endParaRPr>
          </a:p>
          <a:p>
            <a:pPr marL="685800" lvl="1" indent="-218525" algn="l" rtl="0">
              <a:lnSpc>
                <a:spcPct val="95000"/>
              </a:lnSpc>
              <a:spcBef>
                <a:spcPts val="0"/>
              </a:spcBef>
              <a:spcAft>
                <a:spcPts val="0"/>
              </a:spcAft>
              <a:buClr>
                <a:srgbClr val="5FA137"/>
              </a:buClr>
              <a:buSzPts val="1641"/>
              <a:buChar char="•"/>
            </a:pPr>
            <a:r>
              <a:rPr lang="en-US" sz="1641" dirty="0">
                <a:solidFill>
                  <a:srgbClr val="5FA137"/>
                </a:solidFill>
                <a:latin typeface="Consolas" panose="020B0609020204030204" pitchFamily="49" charset="0"/>
                <a:ea typeface="Arial"/>
                <a:cs typeface="Arial"/>
                <a:sym typeface="Arial"/>
              </a:rPr>
              <a:t>Data from </a:t>
            </a:r>
            <a:r>
              <a:rPr lang="en-US" sz="1641" dirty="0">
                <a:solidFill>
                  <a:srgbClr val="5FA137"/>
                </a:solidFill>
                <a:latin typeface="Consolas" panose="020B0609020204030204" pitchFamily="49" charset="0"/>
                <a:ea typeface="Arial"/>
                <a:cs typeface="Arial"/>
                <a:sym typeface="Arial"/>
                <a:hlinkClick r:id="rId3"/>
              </a:rPr>
              <a:t>https://www.tsa.gov/coronavirus/passenger-throughput</a:t>
            </a:r>
            <a:endParaRPr lang="en-US" sz="1641" dirty="0">
              <a:solidFill>
                <a:srgbClr val="5FA137"/>
              </a:solidFill>
              <a:latin typeface="Consolas" panose="020B0609020204030204" pitchFamily="49" charset="0"/>
              <a:ea typeface="Arial"/>
              <a:cs typeface="Arial"/>
              <a:sym typeface="Arial"/>
            </a:endParaRPr>
          </a:p>
          <a:p>
            <a:pPr marL="467275" lvl="1" indent="0" algn="l" rtl="0">
              <a:lnSpc>
                <a:spcPct val="95000"/>
              </a:lnSpc>
              <a:spcBef>
                <a:spcPts val="0"/>
              </a:spcBef>
              <a:spcAft>
                <a:spcPts val="0"/>
              </a:spcAft>
              <a:buClr>
                <a:srgbClr val="5FA137"/>
              </a:buClr>
              <a:buSzPts val="1641"/>
              <a:buNone/>
            </a:pPr>
            <a:endParaRPr sz="1641" dirty="0">
              <a:solidFill>
                <a:srgbClr val="5FA137"/>
              </a:solidFill>
              <a:latin typeface="Consolas" panose="020B0609020204030204" pitchFamily="49" charset="0"/>
              <a:ea typeface="Arial"/>
              <a:cs typeface="Arial"/>
              <a:sym typeface="Arial"/>
            </a:endParaRPr>
          </a:p>
          <a:p>
            <a:pPr marL="685800" lvl="0" indent="0" algn="l" rtl="0">
              <a:lnSpc>
                <a:spcPct val="130000"/>
              </a:lnSpc>
              <a:spcBef>
                <a:spcPts val="1200"/>
              </a:spcBef>
              <a:spcAft>
                <a:spcPts val="0"/>
              </a:spcAft>
              <a:buSzPts val="275"/>
              <a:buNone/>
            </a:pPr>
            <a:endParaRPr sz="1791" dirty="0">
              <a:solidFill>
                <a:schemeClr val="accent6"/>
              </a:solidFill>
              <a:latin typeface="Consolas" panose="020B0609020204030204" pitchFamily="49" charset="0"/>
              <a:ea typeface="Consolas"/>
              <a:cs typeface="Consolas"/>
              <a:sym typeface="Consolas"/>
            </a:endParaRPr>
          </a:p>
          <a:p>
            <a:pPr marL="685800" lvl="1" indent="-122872" algn="l" rtl="0">
              <a:lnSpc>
                <a:spcPct val="130000"/>
              </a:lnSpc>
              <a:spcBef>
                <a:spcPts val="500"/>
              </a:spcBef>
              <a:spcAft>
                <a:spcPts val="0"/>
              </a:spcAft>
              <a:buClr>
                <a:schemeClr val="dk1"/>
              </a:buClr>
              <a:buSzPts val="450"/>
              <a:buNone/>
            </a:pPr>
            <a:endParaRPr sz="1791" b="0" i="0" dirty="0">
              <a:solidFill>
                <a:schemeClr val="accent6"/>
              </a:solidFill>
              <a:latin typeface="Consolas" panose="020B0609020204030204" pitchFamily="49" charset="0"/>
              <a:ea typeface="Consolas"/>
              <a:cs typeface="Consolas"/>
              <a:sym typeface="Consolas"/>
            </a:endParaRPr>
          </a:p>
          <a:p>
            <a:pPr marL="457200" lvl="1" indent="0" algn="l" rtl="0">
              <a:lnSpc>
                <a:spcPct val="130000"/>
              </a:lnSpc>
              <a:spcBef>
                <a:spcPts val="500"/>
              </a:spcBef>
              <a:spcAft>
                <a:spcPts val="0"/>
              </a:spcAft>
              <a:buClr>
                <a:schemeClr val="dk1"/>
              </a:buClr>
              <a:buSzPts val="450"/>
              <a:buNone/>
            </a:pPr>
            <a:endParaRPr sz="650" b="0" i="0" dirty="0">
              <a:solidFill>
                <a:srgbClr val="1D1C1D"/>
              </a:solidFill>
              <a:latin typeface="Consolas" panose="020B0609020204030204" pitchFamily="49" charset="0"/>
              <a:ea typeface="Consolas"/>
              <a:cs typeface="Consolas"/>
              <a:sym typeface="Consolas"/>
            </a:endParaRPr>
          </a:p>
          <a:p>
            <a:pPr marL="0" lvl="0" indent="0" algn="l" rtl="0">
              <a:lnSpc>
                <a:spcPct val="130000"/>
              </a:lnSpc>
              <a:spcBef>
                <a:spcPts val="1000"/>
              </a:spcBef>
              <a:spcAft>
                <a:spcPts val="0"/>
              </a:spcAft>
              <a:buClr>
                <a:schemeClr val="dk1"/>
              </a:buClr>
              <a:buSzPts val="500"/>
              <a:buNone/>
            </a:pPr>
            <a:endParaRPr sz="700" b="0" i="0" dirty="0">
              <a:solidFill>
                <a:srgbClr val="1D1C1D"/>
              </a:solidFill>
              <a:latin typeface="Consolas" panose="020B0609020204030204" pitchFamily="49" charset="0"/>
              <a:ea typeface="Consolas"/>
              <a:cs typeface="Consolas"/>
              <a:sym typeface="Consolas"/>
            </a:endParaRPr>
          </a:p>
          <a:p>
            <a:pPr marL="514350" lvl="0" indent="-396875" algn="l" rtl="0">
              <a:lnSpc>
                <a:spcPct val="130000"/>
              </a:lnSpc>
              <a:spcBef>
                <a:spcPts val="1000"/>
              </a:spcBef>
              <a:spcAft>
                <a:spcPts val="0"/>
              </a:spcAft>
              <a:buClr>
                <a:schemeClr val="dk1"/>
              </a:buClr>
              <a:buSzPts val="500"/>
              <a:buFont typeface="Calibri"/>
              <a:buNone/>
            </a:pPr>
            <a:endParaRPr sz="700" dirty="0">
              <a:latin typeface="Consolas" panose="020B0609020204030204" pitchFamily="49" charset="0"/>
            </a:endParaRPr>
          </a:p>
        </p:txBody>
      </p:sp>
    </p:spTree>
    <p:extLst>
      <p:ext uri="{BB962C8B-B14F-4D97-AF65-F5344CB8AC3E}">
        <p14:creationId xmlns:p14="http://schemas.microsoft.com/office/powerpoint/2010/main" val="14066240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CEEA6-9ED5-4787-B336-358333EE035A}"/>
              </a:ext>
            </a:extLst>
          </p:cNvPr>
          <p:cNvSpPr>
            <a:spLocks noGrp="1"/>
          </p:cNvSpPr>
          <p:nvPr>
            <p:ph type="title"/>
          </p:nvPr>
        </p:nvSpPr>
        <p:spPr/>
        <p:txBody>
          <a:bodyPr/>
          <a:lstStyle/>
          <a:p>
            <a:r>
              <a:rPr lang="en-US" dirty="0">
                <a:latin typeface="Consolas" panose="020B0609020204030204" pitchFamily="49" charset="0"/>
              </a:rPr>
              <a:t>Questions</a:t>
            </a:r>
          </a:p>
        </p:txBody>
      </p:sp>
      <p:sp>
        <p:nvSpPr>
          <p:cNvPr id="3" name="Content Placeholder 2">
            <a:extLst>
              <a:ext uri="{FF2B5EF4-FFF2-40B4-BE49-F238E27FC236}">
                <a16:creationId xmlns:a16="http://schemas.microsoft.com/office/drawing/2014/main" id="{1B5B23EC-E4F0-4570-87B8-E62238894CE9}"/>
              </a:ext>
            </a:extLst>
          </p:cNvPr>
          <p:cNvSpPr>
            <a:spLocks noGrp="1"/>
          </p:cNvSpPr>
          <p:nvPr>
            <p:ph idx="1"/>
          </p:nvPr>
        </p:nvSpPr>
        <p:spPr>
          <a:xfrm>
            <a:off x="838200" y="1758885"/>
            <a:ext cx="10988930" cy="4351338"/>
          </a:xfrm>
        </p:spPr>
        <p:txBody>
          <a:bodyPr>
            <a:normAutofit/>
          </a:bodyPr>
          <a:lstStyle/>
          <a:p>
            <a:pPr marL="0" indent="0">
              <a:lnSpc>
                <a:spcPct val="150000"/>
              </a:lnSpc>
              <a:buNone/>
            </a:pPr>
            <a:r>
              <a:rPr lang="en-US" sz="2200" u="sng" dirty="0">
                <a:latin typeface="Consolas" panose="020B0609020204030204" pitchFamily="49" charset="0"/>
              </a:rPr>
              <a:t>COVID-19 Travel Restrictions</a:t>
            </a:r>
          </a:p>
          <a:p>
            <a:pPr marL="514350" indent="-514350">
              <a:lnSpc>
                <a:spcPct val="150000"/>
              </a:lnSpc>
              <a:buFont typeface="+mj-lt"/>
              <a:buAutoNum type="arabicPeriod" startAt="3"/>
            </a:pPr>
            <a:r>
              <a:rPr lang="en-US" sz="2200" dirty="0">
                <a:latin typeface="Consolas" panose="020B0609020204030204" pitchFamily="49" charset="0"/>
              </a:rPr>
              <a:t>How has COVID-19 affected international travel from the United States?</a:t>
            </a:r>
          </a:p>
          <a:p>
            <a:pPr lvl="1">
              <a:lnSpc>
                <a:spcPct val="150000"/>
              </a:lnSpc>
            </a:pPr>
            <a:r>
              <a:rPr lang="en-US" sz="1800" b="0" i="0" dirty="0">
                <a:solidFill>
                  <a:schemeClr val="accent6"/>
                </a:solidFill>
                <a:effectLst/>
                <a:latin typeface="Consolas" panose="020B0609020204030204" pitchFamily="49" charset="0"/>
              </a:rPr>
              <a:t>Data set + relevant library or API</a:t>
            </a:r>
          </a:p>
          <a:p>
            <a:pPr marL="457200" lvl="1" indent="0">
              <a:lnSpc>
                <a:spcPct val="150000"/>
              </a:lnSpc>
              <a:buNone/>
            </a:pPr>
            <a:endParaRPr lang="en-US" sz="1800" b="0" i="0" dirty="0">
              <a:solidFill>
                <a:schemeClr val="accent6"/>
              </a:solidFill>
              <a:effectLst/>
              <a:latin typeface="Consolas" panose="020B0609020204030204" pitchFamily="49" charset="0"/>
            </a:endParaRPr>
          </a:p>
          <a:p>
            <a:pPr marL="514350" indent="-514350">
              <a:lnSpc>
                <a:spcPct val="150000"/>
              </a:lnSpc>
              <a:buFont typeface="+mj-lt"/>
              <a:buAutoNum type="arabicPeriod" startAt="3"/>
            </a:pPr>
            <a:r>
              <a:rPr lang="en-US" sz="2200" dirty="0">
                <a:latin typeface="Consolas" panose="020B0609020204030204" pitchFamily="49" charset="0"/>
              </a:rPr>
              <a:t>What are some of the travel restrictions that have been implemented due to COVID-19?</a:t>
            </a:r>
          </a:p>
          <a:p>
            <a:pPr lvl="1">
              <a:lnSpc>
                <a:spcPct val="150000"/>
              </a:lnSpc>
            </a:pPr>
            <a:r>
              <a:rPr lang="en-US" sz="1800" b="0" i="0" dirty="0">
                <a:solidFill>
                  <a:schemeClr val="accent6"/>
                </a:solidFill>
                <a:effectLst/>
                <a:latin typeface="Consolas" panose="020B0609020204030204" pitchFamily="49" charset="0"/>
              </a:rPr>
              <a:t>Data set + relevant library or API</a:t>
            </a:r>
          </a:p>
          <a:p>
            <a:pPr marL="457200" lvl="1" indent="0">
              <a:lnSpc>
                <a:spcPct val="150000"/>
              </a:lnSpc>
              <a:buNone/>
            </a:pPr>
            <a:endParaRPr lang="en-US" sz="1800" b="0" i="0" dirty="0">
              <a:solidFill>
                <a:srgbClr val="1D1C1D"/>
              </a:solidFill>
              <a:effectLst/>
              <a:latin typeface="Consolas" panose="020B0609020204030204" pitchFamily="49" charset="0"/>
            </a:endParaRPr>
          </a:p>
          <a:p>
            <a:pPr marL="514350" indent="-514350">
              <a:lnSpc>
                <a:spcPct val="150000"/>
              </a:lnSpc>
              <a:buFont typeface="+mj-lt"/>
              <a:buAutoNum type="arabicPeriod" startAt="3"/>
            </a:pPr>
            <a:endParaRPr lang="en-US" sz="2000" b="0" i="0" dirty="0">
              <a:solidFill>
                <a:srgbClr val="1D1C1D"/>
              </a:solidFill>
              <a:effectLst/>
              <a:latin typeface="Consolas" panose="020B0609020204030204" pitchFamily="49" charset="0"/>
            </a:endParaRPr>
          </a:p>
          <a:p>
            <a:pPr marL="514350" indent="-514350">
              <a:lnSpc>
                <a:spcPct val="150000"/>
              </a:lnSpc>
              <a:buFont typeface="+mj-lt"/>
              <a:buAutoNum type="arabicPeriod" startAt="3"/>
            </a:pPr>
            <a:endParaRPr lang="en-US" sz="2000" dirty="0"/>
          </a:p>
        </p:txBody>
      </p:sp>
      <p:sp>
        <p:nvSpPr>
          <p:cNvPr id="5" name="TextBox 4">
            <a:extLst>
              <a:ext uri="{FF2B5EF4-FFF2-40B4-BE49-F238E27FC236}">
                <a16:creationId xmlns:a16="http://schemas.microsoft.com/office/drawing/2014/main" id="{27C5F3EB-1112-4294-A3BE-65492736B6D7}"/>
              </a:ext>
            </a:extLst>
          </p:cNvPr>
          <p:cNvSpPr txBox="1"/>
          <p:nvPr/>
        </p:nvSpPr>
        <p:spPr>
          <a:xfrm>
            <a:off x="4338393" y="6385330"/>
            <a:ext cx="8068301" cy="338554"/>
          </a:xfrm>
          <a:prstGeom prst="rect">
            <a:avLst/>
          </a:prstGeom>
          <a:noFill/>
        </p:spPr>
        <p:txBody>
          <a:bodyPr wrap="square">
            <a:spAutoFit/>
          </a:bodyPr>
          <a:lstStyle>
            <a:defPPr>
              <a:defRPr lang="en-US"/>
            </a:defPPr>
            <a:lvl1pPr>
              <a:defRPr b="0" i="0">
                <a:solidFill>
                  <a:schemeClr val="bg1">
                    <a:lumMod val="85000"/>
                  </a:schemeClr>
                </a:solidFill>
                <a:effectLst/>
                <a:latin typeface="HGSSoeiKakugothicUB" panose="020B0A00000000000000" pitchFamily="34" charset="-128"/>
                <a:ea typeface="HGSSoeiKakugothicUB" panose="020B0A00000000000000" pitchFamily="34" charset="-128"/>
              </a:defRPr>
            </a:lvl1pPr>
          </a:lstStyle>
          <a:p>
            <a:r>
              <a:rPr lang="en-US" sz="1600" dirty="0"/>
              <a:t>Do you know why many people love going to South Korea? To find their Seoul mates.</a:t>
            </a:r>
          </a:p>
        </p:txBody>
      </p:sp>
    </p:spTree>
    <p:extLst>
      <p:ext uri="{BB962C8B-B14F-4D97-AF65-F5344CB8AC3E}">
        <p14:creationId xmlns:p14="http://schemas.microsoft.com/office/powerpoint/2010/main" val="10328111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88BB9-3F7D-4D18-88CC-A65310A32898}"/>
              </a:ext>
            </a:extLst>
          </p:cNvPr>
          <p:cNvSpPr>
            <a:spLocks noGrp="1"/>
          </p:cNvSpPr>
          <p:nvPr>
            <p:ph type="title"/>
          </p:nvPr>
        </p:nvSpPr>
        <p:spPr/>
        <p:txBody>
          <a:bodyPr/>
          <a:lstStyle/>
          <a:p>
            <a:r>
              <a:rPr lang="en-US" dirty="0">
                <a:latin typeface="Consolas" panose="020B0609020204030204" pitchFamily="49" charset="0"/>
              </a:rPr>
              <a:t>Questions</a:t>
            </a:r>
          </a:p>
        </p:txBody>
      </p:sp>
      <p:sp>
        <p:nvSpPr>
          <p:cNvPr id="3" name="Content Placeholder 2">
            <a:extLst>
              <a:ext uri="{FF2B5EF4-FFF2-40B4-BE49-F238E27FC236}">
                <a16:creationId xmlns:a16="http://schemas.microsoft.com/office/drawing/2014/main" id="{2398D92B-1DD9-4B55-A663-E4403CEC6356}"/>
              </a:ext>
            </a:extLst>
          </p:cNvPr>
          <p:cNvSpPr>
            <a:spLocks noGrp="1"/>
          </p:cNvSpPr>
          <p:nvPr>
            <p:ph idx="1"/>
          </p:nvPr>
        </p:nvSpPr>
        <p:spPr>
          <a:xfrm>
            <a:off x="838200" y="1825625"/>
            <a:ext cx="10515600" cy="4351338"/>
          </a:xfrm>
        </p:spPr>
        <p:txBody>
          <a:bodyPr>
            <a:normAutofit fontScale="77500" lnSpcReduction="20000"/>
          </a:bodyPr>
          <a:lstStyle/>
          <a:p>
            <a:pPr marL="0" indent="0">
              <a:lnSpc>
                <a:spcPct val="150000"/>
              </a:lnSpc>
              <a:buNone/>
            </a:pPr>
            <a:r>
              <a:rPr lang="en-US" sz="2800" u="sng" dirty="0">
                <a:latin typeface="Consolas" panose="020B0609020204030204" pitchFamily="49" charset="0"/>
              </a:rPr>
              <a:t>Travel Planner</a:t>
            </a:r>
          </a:p>
          <a:p>
            <a:pPr marL="514350" indent="-514350">
              <a:lnSpc>
                <a:spcPct val="150000"/>
              </a:lnSpc>
              <a:buFont typeface="+mj-lt"/>
              <a:buAutoNum type="arabicPeriod" startAt="5"/>
            </a:pPr>
            <a:r>
              <a:rPr lang="en-US" sz="2800" dirty="0">
                <a:latin typeface="Consolas" panose="020B0609020204030204" pitchFamily="49" charset="0"/>
              </a:rPr>
              <a:t>What are the flight options available for the client's intended destination?</a:t>
            </a:r>
          </a:p>
          <a:p>
            <a:pPr lvl="1">
              <a:lnSpc>
                <a:spcPct val="150000"/>
              </a:lnSpc>
            </a:pPr>
            <a:r>
              <a:rPr lang="en-US" dirty="0">
                <a:solidFill>
                  <a:schemeClr val="accent6"/>
                </a:solidFill>
                <a:latin typeface="Consolas" panose="020B0609020204030204" pitchFamily="49" charset="0"/>
              </a:rPr>
              <a:t>Skyscanner API endpoint </a:t>
            </a:r>
            <a:r>
              <a:rPr lang="en-US" b="1" i="0" dirty="0">
                <a:solidFill>
                  <a:schemeClr val="accent6"/>
                </a:solidFill>
                <a:effectLst/>
                <a:latin typeface="Inter"/>
              </a:rPr>
              <a:t>@browse quotes </a:t>
            </a:r>
            <a:r>
              <a:rPr lang="en-US" i="0" dirty="0">
                <a:solidFill>
                  <a:schemeClr val="accent6"/>
                </a:solidFill>
                <a:effectLst/>
                <a:latin typeface="Consolas" panose="020B0609020204030204" pitchFamily="49" charset="0"/>
              </a:rPr>
              <a:t>to obtain Airline and Price data</a:t>
            </a:r>
          </a:p>
          <a:p>
            <a:pPr marL="457200" lvl="1" indent="0">
              <a:lnSpc>
                <a:spcPct val="150000"/>
              </a:lnSpc>
              <a:buNone/>
            </a:pPr>
            <a:endParaRPr lang="en-US" dirty="0">
              <a:latin typeface="Consolas" panose="020B0609020204030204" pitchFamily="49" charset="0"/>
            </a:endParaRPr>
          </a:p>
          <a:p>
            <a:pPr marL="514350" indent="-514350">
              <a:lnSpc>
                <a:spcPct val="150000"/>
              </a:lnSpc>
              <a:buFont typeface="+mj-lt"/>
              <a:buAutoNum type="arabicPeriod" startAt="5"/>
            </a:pPr>
            <a:r>
              <a:rPr lang="en-US" sz="2800" dirty="0">
                <a:latin typeface="Consolas" panose="020B0609020204030204" pitchFamily="49" charset="0"/>
              </a:rPr>
              <a:t>What is the hotel availability in the destination of interest?</a:t>
            </a:r>
          </a:p>
          <a:p>
            <a:pPr lvl="1">
              <a:lnSpc>
                <a:spcPct val="150000"/>
              </a:lnSpc>
            </a:pPr>
            <a:r>
              <a:rPr lang="en-US" dirty="0">
                <a:solidFill>
                  <a:schemeClr val="accent6"/>
                </a:solidFill>
                <a:latin typeface="Consolas" panose="020B0609020204030204" pitchFamily="49" charset="0"/>
              </a:rPr>
              <a:t>Booking.com API endpoint </a:t>
            </a:r>
            <a:r>
              <a:rPr lang="en-US" b="1" i="0" dirty="0">
                <a:solidFill>
                  <a:schemeClr val="accent6"/>
                </a:solidFill>
                <a:effectLst/>
                <a:latin typeface="Inter"/>
              </a:rPr>
              <a:t>@Search locations </a:t>
            </a:r>
            <a:r>
              <a:rPr lang="en-US" dirty="0">
                <a:solidFill>
                  <a:schemeClr val="accent6"/>
                </a:solidFill>
                <a:latin typeface="Consolas" panose="020B0609020204030204" pitchFamily="49" charset="0"/>
              </a:rPr>
              <a:t>to return number of hotels in 5 areas(e.g. districts) in the city of choice.</a:t>
            </a:r>
          </a:p>
          <a:p>
            <a:endParaRPr lang="en-US" dirty="0"/>
          </a:p>
        </p:txBody>
      </p:sp>
      <p:sp>
        <p:nvSpPr>
          <p:cNvPr id="5" name="TextBox 4">
            <a:extLst>
              <a:ext uri="{FF2B5EF4-FFF2-40B4-BE49-F238E27FC236}">
                <a16:creationId xmlns:a16="http://schemas.microsoft.com/office/drawing/2014/main" id="{051B0B8E-AF33-475E-B16E-463267DEA45E}"/>
              </a:ext>
            </a:extLst>
          </p:cNvPr>
          <p:cNvSpPr txBox="1"/>
          <p:nvPr/>
        </p:nvSpPr>
        <p:spPr>
          <a:xfrm>
            <a:off x="6285666" y="6396335"/>
            <a:ext cx="6097112" cy="369332"/>
          </a:xfrm>
          <a:prstGeom prst="rect">
            <a:avLst/>
          </a:prstGeom>
          <a:noFill/>
        </p:spPr>
        <p:txBody>
          <a:bodyPr wrap="square">
            <a:spAutoFit/>
          </a:bodyPr>
          <a:lstStyle>
            <a:defPPr>
              <a:defRPr lang="en-US"/>
            </a:defPPr>
            <a:lvl1pPr>
              <a:defRPr sz="1600" b="0" i="0">
                <a:solidFill>
                  <a:schemeClr val="bg1">
                    <a:lumMod val="85000"/>
                  </a:schemeClr>
                </a:solidFill>
                <a:effectLst/>
                <a:latin typeface="HGSSoeiKakugothicUB" panose="020B0A00000000000000" pitchFamily="34" charset="-128"/>
                <a:ea typeface="HGSSoeiKakugothicUB" panose="020B0A00000000000000" pitchFamily="34" charset="-128"/>
              </a:defRPr>
            </a:lvl1pPr>
          </a:lstStyle>
          <a:p>
            <a:r>
              <a:rPr lang="en-US" dirty="0"/>
              <a:t>Czechs do not have time to waste. They are very Prague-</a:t>
            </a:r>
            <a:r>
              <a:rPr lang="en-US" dirty="0" err="1"/>
              <a:t>matic</a:t>
            </a:r>
            <a:r>
              <a:rPr lang="en-US" dirty="0"/>
              <a:t>.</a:t>
            </a:r>
          </a:p>
        </p:txBody>
      </p:sp>
    </p:spTree>
    <p:extLst>
      <p:ext uri="{BB962C8B-B14F-4D97-AF65-F5344CB8AC3E}">
        <p14:creationId xmlns:p14="http://schemas.microsoft.com/office/powerpoint/2010/main" val="143834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CEEA6-9ED5-4787-B336-358333EE035A}"/>
              </a:ext>
            </a:extLst>
          </p:cNvPr>
          <p:cNvSpPr>
            <a:spLocks noGrp="1"/>
          </p:cNvSpPr>
          <p:nvPr>
            <p:ph type="title"/>
          </p:nvPr>
        </p:nvSpPr>
        <p:spPr/>
        <p:txBody>
          <a:bodyPr/>
          <a:lstStyle/>
          <a:p>
            <a:r>
              <a:rPr lang="en-US" dirty="0">
                <a:latin typeface="Consolas" panose="020B0609020204030204" pitchFamily="49" charset="0"/>
              </a:rPr>
              <a:t>Questions</a:t>
            </a:r>
          </a:p>
        </p:txBody>
      </p:sp>
      <p:sp>
        <p:nvSpPr>
          <p:cNvPr id="3" name="Content Placeholder 2">
            <a:extLst>
              <a:ext uri="{FF2B5EF4-FFF2-40B4-BE49-F238E27FC236}">
                <a16:creationId xmlns:a16="http://schemas.microsoft.com/office/drawing/2014/main" id="{1B5B23EC-E4F0-4570-87B8-E62238894CE9}"/>
              </a:ext>
            </a:extLst>
          </p:cNvPr>
          <p:cNvSpPr>
            <a:spLocks noGrp="1"/>
          </p:cNvSpPr>
          <p:nvPr>
            <p:ph idx="1"/>
          </p:nvPr>
        </p:nvSpPr>
        <p:spPr>
          <a:xfrm>
            <a:off x="838200" y="1758885"/>
            <a:ext cx="10354857" cy="4351338"/>
          </a:xfrm>
        </p:spPr>
        <p:txBody>
          <a:bodyPr>
            <a:normAutofit lnSpcReduction="10000"/>
          </a:bodyPr>
          <a:lstStyle/>
          <a:p>
            <a:pPr marL="514350" indent="-514350">
              <a:lnSpc>
                <a:spcPct val="150000"/>
              </a:lnSpc>
              <a:buFont typeface="+mj-lt"/>
              <a:buAutoNum type="arabicPeriod" startAt="7"/>
            </a:pPr>
            <a:r>
              <a:rPr lang="en-US" sz="2200" dirty="0">
                <a:latin typeface="Consolas" panose="020B0609020204030204" pitchFamily="49" charset="0"/>
              </a:rPr>
              <a:t>What are some of the hotel options? How do these compare to each other in price and quality?</a:t>
            </a:r>
          </a:p>
          <a:p>
            <a:pPr lvl="1">
              <a:lnSpc>
                <a:spcPct val="150000"/>
              </a:lnSpc>
            </a:pPr>
            <a:r>
              <a:rPr lang="en-US" sz="1800" dirty="0">
                <a:solidFill>
                  <a:schemeClr val="accent6"/>
                </a:solidFill>
                <a:latin typeface="Consolas" panose="020B0609020204030204" pitchFamily="49" charset="0"/>
              </a:rPr>
              <a:t>Booking.com API endpoint </a:t>
            </a:r>
            <a:r>
              <a:rPr lang="en-US" sz="1800" b="1" i="0" dirty="0">
                <a:solidFill>
                  <a:schemeClr val="accent6"/>
                </a:solidFill>
                <a:effectLst/>
                <a:latin typeface="Inter"/>
              </a:rPr>
              <a:t>@Search hotels </a:t>
            </a:r>
            <a:r>
              <a:rPr lang="en-US" sz="1800" dirty="0">
                <a:solidFill>
                  <a:schemeClr val="accent6"/>
                </a:solidFill>
                <a:latin typeface="Consolas" panose="020B0609020204030204" pitchFamily="49" charset="0"/>
              </a:rPr>
              <a:t>to return hotel prices, reviews, physical address, etc. in the area of choice. This requires a </a:t>
            </a:r>
            <a:r>
              <a:rPr lang="en-US" sz="1800" dirty="0" err="1">
                <a:solidFill>
                  <a:schemeClr val="accent6"/>
                </a:solidFill>
                <a:latin typeface="Consolas" panose="020B0609020204030204" pitchFamily="49" charset="0"/>
              </a:rPr>
              <a:t>destination_id</a:t>
            </a:r>
            <a:r>
              <a:rPr lang="en-US" sz="1800" dirty="0">
                <a:solidFill>
                  <a:schemeClr val="accent6"/>
                </a:solidFill>
                <a:latin typeface="Consolas" panose="020B0609020204030204" pitchFamily="49" charset="0"/>
              </a:rPr>
              <a:t> obtained with </a:t>
            </a:r>
            <a:r>
              <a:rPr lang="en-US" sz="1800" b="1" i="0" dirty="0">
                <a:solidFill>
                  <a:schemeClr val="accent6"/>
                </a:solidFill>
                <a:effectLst/>
                <a:latin typeface="Inter"/>
              </a:rPr>
              <a:t>@Search locations </a:t>
            </a:r>
            <a:r>
              <a:rPr lang="en-US" sz="1800" dirty="0">
                <a:solidFill>
                  <a:schemeClr val="accent6"/>
                </a:solidFill>
                <a:latin typeface="Consolas" panose="020B0609020204030204" pitchFamily="49" charset="0"/>
              </a:rPr>
              <a:t>endpoint.</a:t>
            </a:r>
          </a:p>
          <a:p>
            <a:pPr marL="914400" lvl="2" indent="0">
              <a:lnSpc>
                <a:spcPct val="150000"/>
              </a:lnSpc>
              <a:buNone/>
            </a:pPr>
            <a:endParaRPr lang="en-US" sz="1800" dirty="0">
              <a:latin typeface="Consolas" panose="020B0609020204030204" pitchFamily="49" charset="0"/>
            </a:endParaRPr>
          </a:p>
          <a:p>
            <a:pPr marL="514350" indent="-514350">
              <a:lnSpc>
                <a:spcPct val="150000"/>
              </a:lnSpc>
              <a:buFont typeface="+mj-lt"/>
              <a:buAutoNum type="arabicPeriod" startAt="7"/>
            </a:pPr>
            <a:r>
              <a:rPr lang="en-US" sz="2200" dirty="0">
                <a:latin typeface="Consolas" panose="020B0609020204030204" pitchFamily="49" charset="0"/>
              </a:rPr>
              <a:t>How can we compare hotel locations with other points of reference?</a:t>
            </a:r>
          </a:p>
          <a:p>
            <a:pPr lvl="1">
              <a:lnSpc>
                <a:spcPct val="150000"/>
              </a:lnSpc>
            </a:pPr>
            <a:r>
              <a:rPr lang="en-US" sz="1800" dirty="0">
                <a:solidFill>
                  <a:schemeClr val="accent6"/>
                </a:solidFill>
                <a:latin typeface="Consolas" panose="020B0609020204030204" pitchFamily="49" charset="0"/>
              </a:rPr>
              <a:t>Folium Library to generate an interactive map with icons for each hotel</a:t>
            </a:r>
          </a:p>
          <a:p>
            <a:pPr marL="0" indent="0">
              <a:lnSpc>
                <a:spcPct val="150000"/>
              </a:lnSpc>
              <a:buNone/>
            </a:pPr>
            <a:endParaRPr lang="en-US" sz="2200" dirty="0">
              <a:latin typeface="Consolas" panose="020B0609020204030204" pitchFamily="49" charset="0"/>
            </a:endParaRPr>
          </a:p>
          <a:p>
            <a:pPr marL="971550" lvl="1" indent="-514350">
              <a:lnSpc>
                <a:spcPct val="150000"/>
              </a:lnSpc>
              <a:buFont typeface="+mj-lt"/>
              <a:buAutoNum type="arabicPeriod" startAt="7"/>
            </a:pPr>
            <a:endParaRPr lang="en-US" sz="1800" dirty="0">
              <a:latin typeface="Consolas" panose="020B0609020204030204" pitchFamily="49" charset="0"/>
            </a:endParaRPr>
          </a:p>
          <a:p>
            <a:pPr marL="514350" indent="-514350">
              <a:lnSpc>
                <a:spcPct val="150000"/>
              </a:lnSpc>
              <a:buFont typeface="+mj-lt"/>
              <a:buAutoNum type="arabicPeriod" startAt="3"/>
            </a:pPr>
            <a:endParaRPr lang="en-US" sz="2000" b="0" i="0" dirty="0">
              <a:solidFill>
                <a:srgbClr val="1D1C1D"/>
              </a:solidFill>
              <a:effectLst/>
              <a:latin typeface="Consolas" panose="020B0609020204030204" pitchFamily="49" charset="0"/>
            </a:endParaRPr>
          </a:p>
          <a:p>
            <a:pPr marL="514350" indent="-514350">
              <a:lnSpc>
                <a:spcPct val="150000"/>
              </a:lnSpc>
              <a:buFont typeface="+mj-lt"/>
              <a:buAutoNum type="arabicPeriod" startAt="3"/>
            </a:pPr>
            <a:endParaRPr lang="en-US" sz="2000" dirty="0"/>
          </a:p>
        </p:txBody>
      </p:sp>
      <p:sp>
        <p:nvSpPr>
          <p:cNvPr id="5" name="TextBox 4">
            <a:extLst>
              <a:ext uri="{FF2B5EF4-FFF2-40B4-BE49-F238E27FC236}">
                <a16:creationId xmlns:a16="http://schemas.microsoft.com/office/drawing/2014/main" id="{31B640E1-111F-4F41-8FB3-6E923E2A71AE}"/>
              </a:ext>
            </a:extLst>
          </p:cNvPr>
          <p:cNvSpPr txBox="1"/>
          <p:nvPr/>
        </p:nvSpPr>
        <p:spPr>
          <a:xfrm>
            <a:off x="5212747" y="6374953"/>
            <a:ext cx="6921408" cy="338554"/>
          </a:xfrm>
          <a:prstGeom prst="rect">
            <a:avLst/>
          </a:prstGeom>
          <a:noFill/>
        </p:spPr>
        <p:txBody>
          <a:bodyPr wrap="square">
            <a:spAutoFit/>
          </a:bodyPr>
          <a:lstStyle>
            <a:defPPr>
              <a:defRPr lang="en-US"/>
            </a:defPPr>
            <a:lvl1pPr>
              <a:defRPr sz="1600" b="0" i="0">
                <a:solidFill>
                  <a:schemeClr val="bg1">
                    <a:lumMod val="85000"/>
                  </a:schemeClr>
                </a:solidFill>
                <a:effectLst/>
                <a:latin typeface="HGSSoeiKakugothicUB" panose="020B0A00000000000000" pitchFamily="34" charset="-128"/>
                <a:ea typeface="HGSSoeiKakugothicUB" panose="020B0A00000000000000" pitchFamily="34" charset="-128"/>
              </a:defRPr>
            </a:lvl1pPr>
          </a:lstStyle>
          <a:p>
            <a:r>
              <a:rPr lang="en-US" dirty="0"/>
              <a:t>I</a:t>
            </a:r>
            <a:r>
              <a:rPr lang="en-US" dirty="0">
                <a:latin typeface="Imprint MT Shadow" panose="04020605060303030202" pitchFamily="82" charset="0"/>
              </a:rPr>
              <a:t>’</a:t>
            </a:r>
            <a:r>
              <a:rPr lang="en-US" dirty="0"/>
              <a:t>d like to know why the winters are so cold in America. I think Alaska local.</a:t>
            </a:r>
          </a:p>
        </p:txBody>
      </p:sp>
    </p:spTree>
    <p:extLst>
      <p:ext uri="{BB962C8B-B14F-4D97-AF65-F5344CB8AC3E}">
        <p14:creationId xmlns:p14="http://schemas.microsoft.com/office/powerpoint/2010/main" val="16389237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329</TotalTime>
  <Words>1875</Words>
  <Application>Microsoft Office PowerPoint</Application>
  <PresentationFormat>Widescreen</PresentationFormat>
  <Paragraphs>169</Paragraphs>
  <Slides>28</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HGSSoeiKakugothicUB</vt:lpstr>
      <vt:lpstr>Arial</vt:lpstr>
      <vt:lpstr>Calibri</vt:lpstr>
      <vt:lpstr>Calibri Light</vt:lpstr>
      <vt:lpstr>Consolas</vt:lpstr>
      <vt:lpstr>Imprint MT Shadow</vt:lpstr>
      <vt:lpstr>Inter</vt:lpstr>
      <vt:lpstr>Tw Cen MT Condensed</vt:lpstr>
      <vt:lpstr>Wingdings</vt:lpstr>
      <vt:lpstr>Office Theme</vt:lpstr>
      <vt:lpstr>PyTravel</vt:lpstr>
      <vt:lpstr>Motivation</vt:lpstr>
      <vt:lpstr>Objectives</vt:lpstr>
      <vt:lpstr>A Solution…Trichotomy?</vt:lpstr>
      <vt:lpstr>A Solution…Trichotomy?</vt:lpstr>
      <vt:lpstr>Questions</vt:lpstr>
      <vt:lpstr>Questions</vt:lpstr>
      <vt:lpstr>Questions</vt:lpstr>
      <vt:lpstr>Questions</vt:lpstr>
      <vt:lpstr>Data Cleanup and Exploration</vt:lpstr>
      <vt:lpstr>Data Cleanup and Exploration</vt:lpstr>
      <vt:lpstr>Data Cleanup and Exploration</vt:lpstr>
      <vt:lpstr>Data Analysis &amp; Discussion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Post-Mortem</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PyTravel</dc:title>
  <dc:creator>Marcela Castano</dc:creator>
  <cp:lastModifiedBy>Marcela Castano</cp:lastModifiedBy>
  <cp:revision>22</cp:revision>
  <dcterms:created xsi:type="dcterms:W3CDTF">2021-10-24T17:21:19Z</dcterms:created>
  <dcterms:modified xsi:type="dcterms:W3CDTF">2021-10-25T15:04:56Z</dcterms:modified>
</cp:coreProperties>
</file>

<file path=docProps/thumbnail.jpeg>
</file>